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6" r:id="rId4"/>
  </p:sldMasterIdLst>
  <p:notesMasterIdLst>
    <p:notesMasterId r:id="rId19"/>
  </p:notesMasterIdLst>
  <p:handoutMasterIdLst>
    <p:handoutMasterId r:id="rId20"/>
  </p:handoutMasterIdLst>
  <p:sldIdLst>
    <p:sldId id="256" r:id="rId5"/>
    <p:sldId id="277" r:id="rId6"/>
    <p:sldId id="258" r:id="rId7"/>
    <p:sldId id="264" r:id="rId8"/>
    <p:sldId id="286" r:id="rId9"/>
    <p:sldId id="293" r:id="rId10"/>
    <p:sldId id="294" r:id="rId11"/>
    <p:sldId id="291" r:id="rId12"/>
    <p:sldId id="298" r:id="rId13"/>
    <p:sldId id="268" r:id="rId14"/>
    <p:sldId id="295" r:id="rId15"/>
    <p:sldId id="296" r:id="rId16"/>
    <p:sldId id="262"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3204" autoAdjust="0"/>
  </p:normalViewPr>
  <p:slideViewPr>
    <p:cSldViewPr snapToGrid="0">
      <p:cViewPr varScale="1">
        <p:scale>
          <a:sx n="69" d="100"/>
          <a:sy n="69" d="100"/>
        </p:scale>
        <p:origin x="390" y="6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ramer" userId="5476e70095ab75a3" providerId="LiveId" clId="{F4CC5AF4-2C3E-421E-A565-C69AD634EF57}"/>
    <pc:docChg chg="modSld">
      <pc:chgData name="anna ramer" userId="5476e70095ab75a3" providerId="LiveId" clId="{F4CC5AF4-2C3E-421E-A565-C69AD634EF57}" dt="2024-02-14T02:08:41.073" v="19" actId="20577"/>
      <pc:docMkLst>
        <pc:docMk/>
      </pc:docMkLst>
      <pc:sldChg chg="modSp mod">
        <pc:chgData name="anna ramer" userId="5476e70095ab75a3" providerId="LiveId" clId="{F4CC5AF4-2C3E-421E-A565-C69AD634EF57}" dt="2024-02-14T02:08:19.840" v="9" actId="20577"/>
        <pc:sldMkLst>
          <pc:docMk/>
          <pc:sldMk cId="707789176" sldId="258"/>
        </pc:sldMkLst>
        <pc:spChg chg="mod">
          <ac:chgData name="anna ramer" userId="5476e70095ab75a3" providerId="LiveId" clId="{F4CC5AF4-2C3E-421E-A565-C69AD634EF57}" dt="2024-02-14T02:08:19.840" v="9" actId="20577"/>
          <ac:spMkLst>
            <pc:docMk/>
            <pc:sldMk cId="707789176" sldId="258"/>
            <ac:spMk id="2" creationId="{A29DE7F2-E890-4744-88DD-A75F5E300513}"/>
          </ac:spMkLst>
        </pc:spChg>
      </pc:sldChg>
      <pc:sldChg chg="modSp mod">
        <pc:chgData name="anna ramer" userId="5476e70095ab75a3" providerId="LiveId" clId="{F4CC5AF4-2C3E-421E-A565-C69AD634EF57}" dt="2024-02-14T02:08:41.073" v="19" actId="20577"/>
        <pc:sldMkLst>
          <pc:docMk/>
          <pc:sldMk cId="1593920805" sldId="262"/>
        </pc:sldMkLst>
        <pc:spChg chg="mod">
          <ac:chgData name="anna ramer" userId="5476e70095ab75a3" providerId="LiveId" clId="{F4CC5AF4-2C3E-421E-A565-C69AD634EF57}" dt="2024-02-14T02:08:41.073" v="19" actId="20577"/>
          <ac:spMkLst>
            <pc:docMk/>
            <pc:sldMk cId="1593920805" sldId="262"/>
            <ac:spMk id="5" creationId="{7897523D-57D8-72D2-95F4-A4146B4D829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2/13/2024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1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8.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7506051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675464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21646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33639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0039254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12/11/2023</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981786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12/11/2023</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4952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4178399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1765506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224340595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2131069825"/>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6676630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97954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2143717"/>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6621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370689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3045434"/>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194092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10927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12/11/2023</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81910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6" name="Group 5">
            <a:extLst>
              <a:ext uri="{FF2B5EF4-FFF2-40B4-BE49-F238E27FC236}">
                <a16:creationId xmlns:a16="http://schemas.microsoft.com/office/drawing/2014/main" id="{FFE5CD98-D6FA-7190-FDC1-6E98D79EF739}"/>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7" name="Rectangle 6">
              <a:extLst>
                <a:ext uri="{FF2B5EF4-FFF2-40B4-BE49-F238E27FC236}">
                  <a16:creationId xmlns:a16="http://schemas.microsoft.com/office/drawing/2014/main" id="{96308DAC-3C67-673D-ACDA-339B0D225B85}"/>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9">
              <a:extLst>
                <a:ext uri="{FF2B5EF4-FFF2-40B4-BE49-F238E27FC236}">
                  <a16:creationId xmlns:a16="http://schemas.microsoft.com/office/drawing/2014/main" id="{42D45E46-89F2-9CC9-FACC-D9D4D65AF02D}"/>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7E048A-35DD-F6C8-89EB-901E33D5227E}"/>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BFA544-70A9-0E77-8A2A-83A6DA6E35D2}"/>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9">
              <a:extLst>
                <a:ext uri="{FF2B5EF4-FFF2-40B4-BE49-F238E27FC236}">
                  <a16:creationId xmlns:a16="http://schemas.microsoft.com/office/drawing/2014/main" id="{F7AD3DE0-77BA-E2C0-2F11-D44137D7F224}"/>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E001AE3-A89B-F171-2D6B-CC95860B83C2}"/>
                </a:ext>
              </a:extLst>
            </p:cNvPr>
            <p:cNvGrpSpPr/>
            <p:nvPr userDrawn="1"/>
          </p:nvGrpSpPr>
          <p:grpSpPr>
            <a:xfrm>
              <a:off x="23853" y="2101527"/>
              <a:ext cx="1920240" cy="1920240"/>
              <a:chOff x="5361924" y="7472790"/>
              <a:chExt cx="1828800" cy="1828800"/>
            </a:xfrm>
          </p:grpSpPr>
          <p:grpSp>
            <p:nvGrpSpPr>
              <p:cNvPr id="20" name="Group 19">
                <a:extLst>
                  <a:ext uri="{FF2B5EF4-FFF2-40B4-BE49-F238E27FC236}">
                    <a16:creationId xmlns:a16="http://schemas.microsoft.com/office/drawing/2014/main" id="{F6156B42-5A15-84F0-439B-85024BD7688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59CA9407-83D5-DF2E-2866-751512EF7ECA}"/>
                    </a:ext>
                  </a:extLst>
                </p:cNvPr>
                <p:cNvGrpSpPr/>
                <p:nvPr userDrawn="1"/>
              </p:nvGrpSpPr>
              <p:grpSpPr>
                <a:xfrm>
                  <a:off x="5361924" y="7472790"/>
                  <a:ext cx="1828800" cy="1828800"/>
                  <a:chOff x="5388428" y="7173291"/>
                  <a:chExt cx="1828800" cy="1828800"/>
                </a:xfrm>
              </p:grpSpPr>
              <p:grpSp>
                <p:nvGrpSpPr>
                  <p:cNvPr id="28" name="Group 27">
                    <a:extLst>
                      <a:ext uri="{FF2B5EF4-FFF2-40B4-BE49-F238E27FC236}">
                        <a16:creationId xmlns:a16="http://schemas.microsoft.com/office/drawing/2014/main" id="{01E15952-D34C-1461-9B86-6B84BD100B0C}"/>
                      </a:ext>
                    </a:extLst>
                  </p:cNvPr>
                  <p:cNvGrpSpPr/>
                  <p:nvPr userDrawn="1"/>
                </p:nvGrpSpPr>
                <p:grpSpPr>
                  <a:xfrm>
                    <a:off x="5388428" y="7173291"/>
                    <a:ext cx="1828800" cy="1828800"/>
                    <a:chOff x="5388428" y="7173291"/>
                    <a:chExt cx="1828800" cy="1828800"/>
                  </a:xfrm>
                </p:grpSpPr>
                <p:grpSp>
                  <p:nvGrpSpPr>
                    <p:cNvPr id="30" name="Group 29">
                      <a:extLst>
                        <a:ext uri="{FF2B5EF4-FFF2-40B4-BE49-F238E27FC236}">
                          <a16:creationId xmlns:a16="http://schemas.microsoft.com/office/drawing/2014/main" id="{4649D07E-7157-DDD1-BCF6-B144A6259051}"/>
                        </a:ext>
                      </a:extLst>
                    </p:cNvPr>
                    <p:cNvGrpSpPr/>
                    <p:nvPr userDrawn="1"/>
                  </p:nvGrpSpPr>
                  <p:grpSpPr>
                    <a:xfrm>
                      <a:off x="5388428" y="7173291"/>
                      <a:ext cx="1828800" cy="1828800"/>
                      <a:chOff x="5579044" y="7049770"/>
                      <a:chExt cx="1828800" cy="1828800"/>
                    </a:xfrm>
                  </p:grpSpPr>
                  <p:grpSp>
                    <p:nvGrpSpPr>
                      <p:cNvPr id="32" name="Group 31">
                        <a:extLst>
                          <a:ext uri="{FF2B5EF4-FFF2-40B4-BE49-F238E27FC236}">
                            <a16:creationId xmlns:a16="http://schemas.microsoft.com/office/drawing/2014/main" id="{9FEC5B2D-FD12-0F66-7CCC-C68BAAC6AAB8}"/>
                          </a:ext>
                        </a:extLst>
                      </p:cNvPr>
                      <p:cNvGrpSpPr/>
                      <p:nvPr userDrawn="1"/>
                    </p:nvGrpSpPr>
                    <p:grpSpPr>
                      <a:xfrm>
                        <a:off x="5579044" y="7049770"/>
                        <a:ext cx="1828800" cy="1828800"/>
                        <a:chOff x="5579044" y="7049770"/>
                        <a:chExt cx="1828800" cy="1828800"/>
                      </a:xfrm>
                    </p:grpSpPr>
                    <p:grpSp>
                      <p:nvGrpSpPr>
                        <p:cNvPr id="34" name="Group 33">
                          <a:extLst>
                            <a:ext uri="{FF2B5EF4-FFF2-40B4-BE49-F238E27FC236}">
                              <a16:creationId xmlns:a16="http://schemas.microsoft.com/office/drawing/2014/main" id="{219C2F1B-FC6C-12FB-F98F-B067AD88985F}"/>
                            </a:ext>
                          </a:extLst>
                        </p:cNvPr>
                        <p:cNvGrpSpPr/>
                        <p:nvPr userDrawn="1"/>
                      </p:nvGrpSpPr>
                      <p:grpSpPr>
                        <a:xfrm>
                          <a:off x="5579044" y="7049770"/>
                          <a:ext cx="1828800" cy="1828800"/>
                          <a:chOff x="5579044" y="7049770"/>
                          <a:chExt cx="1828800" cy="1828800"/>
                        </a:xfrm>
                      </p:grpSpPr>
                      <p:grpSp>
                        <p:nvGrpSpPr>
                          <p:cNvPr id="36" name="Group 35">
                            <a:extLst>
                              <a:ext uri="{FF2B5EF4-FFF2-40B4-BE49-F238E27FC236}">
                                <a16:creationId xmlns:a16="http://schemas.microsoft.com/office/drawing/2014/main" id="{91790392-8246-DE50-31D1-1A5AE21A7872}"/>
                              </a:ext>
                            </a:extLst>
                          </p:cNvPr>
                          <p:cNvGrpSpPr/>
                          <p:nvPr userDrawn="1"/>
                        </p:nvGrpSpPr>
                        <p:grpSpPr>
                          <a:xfrm>
                            <a:off x="5579044" y="7049770"/>
                            <a:ext cx="1828800" cy="1828800"/>
                            <a:chOff x="5579044" y="7049770"/>
                            <a:chExt cx="1828800" cy="1828800"/>
                          </a:xfrm>
                        </p:grpSpPr>
                        <p:sp>
                          <p:nvSpPr>
                            <p:cNvPr id="38" name="Oval 37">
                              <a:extLst>
                                <a:ext uri="{FF2B5EF4-FFF2-40B4-BE49-F238E27FC236}">
                                  <a16:creationId xmlns:a16="http://schemas.microsoft.com/office/drawing/2014/main" id="{FC9881E6-FF9C-8DED-3385-208D16820261}"/>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Oval 38">
                              <a:extLst>
                                <a:ext uri="{FF2B5EF4-FFF2-40B4-BE49-F238E27FC236}">
                                  <a16:creationId xmlns:a16="http://schemas.microsoft.com/office/drawing/2014/main" id="{036AFD87-F6C8-4C85-6429-7BAD3427BD34}"/>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7" name="Oval 36">
                            <a:extLst>
                              <a:ext uri="{FF2B5EF4-FFF2-40B4-BE49-F238E27FC236}">
                                <a16:creationId xmlns:a16="http://schemas.microsoft.com/office/drawing/2014/main" id="{E860A8B0-BE9C-2A0E-1337-509E69465533}"/>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5" name="Oval 34">
                          <a:extLst>
                            <a:ext uri="{FF2B5EF4-FFF2-40B4-BE49-F238E27FC236}">
                              <a16:creationId xmlns:a16="http://schemas.microsoft.com/office/drawing/2014/main" id="{51CF5A3A-72F4-0B92-35AD-D2A7732775C3}"/>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3" name="Oval 32">
                        <a:extLst>
                          <a:ext uri="{FF2B5EF4-FFF2-40B4-BE49-F238E27FC236}">
                            <a16:creationId xmlns:a16="http://schemas.microsoft.com/office/drawing/2014/main" id="{0FBB2195-A793-AF8A-37AC-1CA728E9366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1" name="Oval 30">
                      <a:extLst>
                        <a:ext uri="{FF2B5EF4-FFF2-40B4-BE49-F238E27FC236}">
                          <a16:creationId xmlns:a16="http://schemas.microsoft.com/office/drawing/2014/main" id="{09ED21D6-A6E5-3C6B-0DCB-70B04F56F9A0}"/>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9" name="Oval 28">
                    <a:extLst>
                      <a:ext uri="{FF2B5EF4-FFF2-40B4-BE49-F238E27FC236}">
                        <a16:creationId xmlns:a16="http://schemas.microsoft.com/office/drawing/2014/main" id="{1115E9EB-D7F4-F6F6-9512-981C43D79638}"/>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Oval 22">
                  <a:extLst>
                    <a:ext uri="{FF2B5EF4-FFF2-40B4-BE49-F238E27FC236}">
                      <a16:creationId xmlns:a16="http://schemas.microsoft.com/office/drawing/2014/main" id="{0AAA15D8-F6EE-8690-28DB-B4E133C18EB0}"/>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Oval 23">
                  <a:extLst>
                    <a:ext uri="{FF2B5EF4-FFF2-40B4-BE49-F238E27FC236}">
                      <a16:creationId xmlns:a16="http://schemas.microsoft.com/office/drawing/2014/main" id="{C975C29A-F2DB-A671-74EA-74E5EBA55E3E}"/>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BA2D0E08-698C-7550-99FA-5A266D10E433}"/>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304FE37F-99A8-E945-2F22-F4147C756C0D}"/>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EEC318CE-3D01-50CA-2FC1-DFE30193F598}"/>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2AF408A4-6216-78C4-1878-1D6260A3D5C3}"/>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3" name="Freeform: Shape 12">
              <a:extLst>
                <a:ext uri="{FF2B5EF4-FFF2-40B4-BE49-F238E27FC236}">
                  <a16:creationId xmlns:a16="http://schemas.microsoft.com/office/drawing/2014/main" id="{144FAE44-4B49-AC15-FE6D-6DC90EC15FCD}"/>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9">
              <a:extLst>
                <a:ext uri="{FF2B5EF4-FFF2-40B4-BE49-F238E27FC236}">
                  <a16:creationId xmlns:a16="http://schemas.microsoft.com/office/drawing/2014/main" id="{06B813DE-CD7E-8501-1950-2B55750537EF}"/>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0BE9C6C-0E69-4874-1F10-E6F8BF8DE986}"/>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DB377C-4B6B-BE2E-0567-AF443E08A1D1}"/>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2E5A5013-A65D-49FD-D29C-D1BBC5405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18" name="Graphic 17">
              <a:extLst>
                <a:ext uri="{FF2B5EF4-FFF2-40B4-BE49-F238E27FC236}">
                  <a16:creationId xmlns:a16="http://schemas.microsoft.com/office/drawing/2014/main" id="{6A93125B-A67B-35F3-CB85-0FDD57084F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9" name="Straight Connector 18">
              <a:extLst>
                <a:ext uri="{FF2B5EF4-FFF2-40B4-BE49-F238E27FC236}">
                  <a16:creationId xmlns:a16="http://schemas.microsoft.com/office/drawing/2014/main" id="{67602F9E-B8EB-B213-3305-5933283F44A0}"/>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879677"/>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12/11/2023</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5056025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4947205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9034684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12/11/2023</a:t>
            </a:r>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09052469"/>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3700" r:id="rId25"/>
    <p:sldLayoutId id="2147483702" r:id="rId26"/>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4075857" y="1883229"/>
            <a:ext cx="8116143" cy="1415142"/>
          </a:xfrm>
        </p:spPr>
        <p:txBody>
          <a:bodyPr>
            <a:normAutofit fontScale="90000"/>
          </a:bodyPr>
          <a:lstStyle/>
          <a:p>
            <a:r>
              <a:rPr lang="en-US" dirty="0"/>
              <a:t>Vehicle Analysis</a:t>
            </a:r>
            <a:br>
              <a:rPr lang="en-US" sz="1600" dirty="0"/>
            </a:br>
            <a:r>
              <a:rPr lang="en-US" sz="2400" dirty="0"/>
              <a:t>Empowering consumers to make informed decisions when purchasing a car</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7882" y="438912"/>
            <a:ext cx="9389288" cy="697161"/>
          </a:xfrm>
        </p:spPr>
        <p:txBody>
          <a:bodyPr>
            <a:normAutofit fontScale="90000"/>
          </a:bodyPr>
          <a:lstStyle/>
          <a:p>
            <a:r>
              <a:rPr lang="en-US" dirty="0"/>
              <a:t>Transmission vs. price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normAutofit/>
          </a:bodyPr>
          <a:lstStyle/>
          <a:p>
            <a:fld id="{B5CEABB6-07DC-46E8-9B57-56EC44A396E5}" type="slidenum">
              <a:rPr lang="en-US" smtClean="0"/>
              <a:pPr/>
              <a:t>10</a:t>
            </a:fld>
            <a:endParaRPr lang="en-US" dirty="0"/>
          </a:p>
        </p:txBody>
      </p:sp>
      <p:pic>
        <p:nvPicPr>
          <p:cNvPr id="11" name="Picture 10">
            <a:extLst>
              <a:ext uri="{FF2B5EF4-FFF2-40B4-BE49-F238E27FC236}">
                <a16:creationId xmlns:a16="http://schemas.microsoft.com/office/drawing/2014/main" id="{C7A93836-63A7-B0BE-6CD2-30243FF21522}"/>
              </a:ext>
            </a:extLst>
          </p:cNvPr>
          <p:cNvPicPr>
            <a:picLocks noChangeAspect="1"/>
          </p:cNvPicPr>
          <p:nvPr/>
        </p:nvPicPr>
        <p:blipFill>
          <a:blip r:embed="rId3"/>
          <a:stretch>
            <a:fillRect/>
          </a:stretch>
        </p:blipFill>
        <p:spPr>
          <a:xfrm>
            <a:off x="999431" y="1435214"/>
            <a:ext cx="7244023" cy="4829349"/>
          </a:xfrm>
          <a:prstGeom prst="rect">
            <a:avLst/>
          </a:prstGeom>
        </p:spPr>
      </p:pic>
      <p:sp>
        <p:nvSpPr>
          <p:cNvPr id="12" name="TextBox 11">
            <a:extLst>
              <a:ext uri="{FF2B5EF4-FFF2-40B4-BE49-F238E27FC236}">
                <a16:creationId xmlns:a16="http://schemas.microsoft.com/office/drawing/2014/main" id="{378E6E3A-4597-629E-A7D1-8EB4F9CB52AC}"/>
              </a:ext>
            </a:extLst>
          </p:cNvPr>
          <p:cNvSpPr txBox="1"/>
          <p:nvPr/>
        </p:nvSpPr>
        <p:spPr>
          <a:xfrm>
            <a:off x="8437418" y="1874728"/>
            <a:ext cx="2549237" cy="3108543"/>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bg1"/>
                </a:solidFill>
                <a:effectLst/>
                <a:latin typeface="Söhne"/>
              </a:rPr>
              <a:t> Automatic transmission vehicles generally commanded higher prices than manual transmission vehicles, reflecting market preferences and convenience factors.</a:t>
            </a:r>
          </a:p>
          <a:p>
            <a:pPr algn="l"/>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Prices of both automatic and manual transmission vehicles showed increasing trends over the years, potentially influenced by inflation and market dynamics.</a:t>
            </a:r>
          </a:p>
          <a:p>
            <a:endParaRPr lang="en-US" sz="1400" dirty="0">
              <a:solidFill>
                <a:schemeClr val="bg1"/>
              </a:solidFill>
            </a:endParaRPr>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C48E-AA08-E502-3B05-88DFA1CC74B3}"/>
              </a:ext>
            </a:extLst>
          </p:cNvPr>
          <p:cNvSpPr>
            <a:spLocks noGrp="1"/>
          </p:cNvSpPr>
          <p:nvPr>
            <p:ph type="title"/>
          </p:nvPr>
        </p:nvSpPr>
        <p:spPr>
          <a:xfrm>
            <a:off x="771736" y="896112"/>
            <a:ext cx="9389288" cy="669452"/>
          </a:xfrm>
        </p:spPr>
        <p:txBody>
          <a:bodyPr>
            <a:normAutofit fontScale="90000"/>
          </a:bodyPr>
          <a:lstStyle/>
          <a:p>
            <a:r>
              <a:rPr lang="en-US" dirty="0"/>
              <a:t>Fuel type vs. price</a:t>
            </a:r>
          </a:p>
        </p:txBody>
      </p:sp>
      <p:sp>
        <p:nvSpPr>
          <p:cNvPr id="3" name="Slide Number Placeholder 2">
            <a:extLst>
              <a:ext uri="{FF2B5EF4-FFF2-40B4-BE49-F238E27FC236}">
                <a16:creationId xmlns:a16="http://schemas.microsoft.com/office/drawing/2014/main" id="{215E1E56-9E8A-FC94-F0A8-C5724E0C42E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C3F1B5F3-EA94-E6A5-5A1B-2A646C57EFE8}"/>
              </a:ext>
            </a:extLst>
          </p:cNvPr>
          <p:cNvPicPr>
            <a:picLocks noChangeAspect="1"/>
          </p:cNvPicPr>
          <p:nvPr/>
        </p:nvPicPr>
        <p:blipFill>
          <a:blip r:embed="rId2"/>
          <a:stretch>
            <a:fillRect/>
          </a:stretch>
        </p:blipFill>
        <p:spPr>
          <a:xfrm>
            <a:off x="1039091" y="1537855"/>
            <a:ext cx="7318664" cy="4879109"/>
          </a:xfrm>
          <a:prstGeom prst="rect">
            <a:avLst/>
          </a:prstGeom>
        </p:spPr>
      </p:pic>
      <p:sp>
        <p:nvSpPr>
          <p:cNvPr id="8" name="TextBox 7">
            <a:extLst>
              <a:ext uri="{FF2B5EF4-FFF2-40B4-BE49-F238E27FC236}">
                <a16:creationId xmlns:a16="http://schemas.microsoft.com/office/drawing/2014/main" id="{0F7B028F-EA70-3D9A-D13C-3AF1C55AD0A4}"/>
              </a:ext>
            </a:extLst>
          </p:cNvPr>
          <p:cNvSpPr txBox="1"/>
          <p:nvPr/>
        </p:nvSpPr>
        <p:spPr>
          <a:xfrm>
            <a:off x="8625110" y="2207694"/>
            <a:ext cx="2105890" cy="3539430"/>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bg1"/>
                </a:solidFill>
                <a:effectLst/>
                <a:latin typeface="Söhne"/>
              </a:rPr>
              <a:t> Diesel vehicles exhibited higher average prices compared to petrol and alternative fuel vehicles, likely due to factors such as fuel efficiency and market demand.</a:t>
            </a:r>
          </a:p>
          <a:p>
            <a:pPr algn="l"/>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Prices of hybrid vehicles showed notable fluctuations, possibly influenced by technological advancements and government incentives.</a:t>
            </a:r>
          </a:p>
          <a:p>
            <a:endParaRPr lang="en-US" sz="1400" dirty="0">
              <a:solidFill>
                <a:schemeClr val="bg1"/>
              </a:solidFill>
            </a:endParaRPr>
          </a:p>
        </p:txBody>
      </p:sp>
    </p:spTree>
    <p:extLst>
      <p:ext uri="{BB962C8B-B14F-4D97-AF65-F5344CB8AC3E}">
        <p14:creationId xmlns:p14="http://schemas.microsoft.com/office/powerpoint/2010/main" val="94862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0E58-E072-AC69-5397-25F5D5850117}"/>
              </a:ext>
            </a:extLst>
          </p:cNvPr>
          <p:cNvSpPr>
            <a:spLocks noGrp="1"/>
          </p:cNvSpPr>
          <p:nvPr>
            <p:ph type="title"/>
          </p:nvPr>
        </p:nvSpPr>
        <p:spPr>
          <a:xfrm>
            <a:off x="771734" y="452767"/>
            <a:ext cx="9389288" cy="877270"/>
          </a:xfrm>
        </p:spPr>
        <p:txBody>
          <a:bodyPr/>
          <a:lstStyle/>
          <a:p>
            <a:r>
              <a:rPr lang="en-US" dirty="0"/>
              <a:t>Seating capacity vs. price</a:t>
            </a:r>
          </a:p>
        </p:txBody>
      </p:sp>
      <p:sp>
        <p:nvSpPr>
          <p:cNvPr id="3" name="Slide Number Placeholder 2">
            <a:extLst>
              <a:ext uri="{FF2B5EF4-FFF2-40B4-BE49-F238E27FC236}">
                <a16:creationId xmlns:a16="http://schemas.microsoft.com/office/drawing/2014/main" id="{3B7EB419-6CCC-357B-43D8-F4C2C338843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AD537981-69FE-476E-6030-ECC22E4CE06D}"/>
              </a:ext>
            </a:extLst>
          </p:cNvPr>
          <p:cNvPicPr>
            <a:picLocks noChangeAspect="1"/>
          </p:cNvPicPr>
          <p:nvPr/>
        </p:nvPicPr>
        <p:blipFill>
          <a:blip r:embed="rId2"/>
          <a:stretch>
            <a:fillRect/>
          </a:stretch>
        </p:blipFill>
        <p:spPr>
          <a:xfrm>
            <a:off x="2870067" y="1544596"/>
            <a:ext cx="7290955" cy="4860637"/>
          </a:xfrm>
          <a:prstGeom prst="rect">
            <a:avLst/>
          </a:prstGeom>
        </p:spPr>
      </p:pic>
      <p:sp>
        <p:nvSpPr>
          <p:cNvPr id="8" name="TextBox 7">
            <a:extLst>
              <a:ext uri="{FF2B5EF4-FFF2-40B4-BE49-F238E27FC236}">
                <a16:creationId xmlns:a16="http://schemas.microsoft.com/office/drawing/2014/main" id="{A0DE48C5-954A-AA15-8EA5-8CC1F9F9E55B}"/>
              </a:ext>
            </a:extLst>
          </p:cNvPr>
          <p:cNvSpPr txBox="1"/>
          <p:nvPr/>
        </p:nvSpPr>
        <p:spPr>
          <a:xfrm>
            <a:off x="346364" y="2008909"/>
            <a:ext cx="2161309" cy="3323987"/>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bg1"/>
                </a:solidFill>
                <a:effectLst/>
                <a:latin typeface="Söhne"/>
              </a:rPr>
              <a:t> Vehicles with higher seating capacities, such as 7-seaters and 8-seaters, generally commanded higher average prices, reflecting the perceived value of larger vehicles.</a:t>
            </a:r>
          </a:p>
          <a:p>
            <a:pPr algn="l"/>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Prices of 7-seater vehicles showed a significant increase over the years, possibly driven by market demand for SUVs and family-oriented vehicles.</a:t>
            </a:r>
          </a:p>
          <a:p>
            <a:endParaRPr lang="en-US" sz="1400" dirty="0">
              <a:solidFill>
                <a:schemeClr val="bg1"/>
              </a:solidFill>
            </a:endParaRPr>
          </a:p>
        </p:txBody>
      </p:sp>
    </p:spTree>
    <p:extLst>
      <p:ext uri="{BB962C8B-B14F-4D97-AF65-F5344CB8AC3E}">
        <p14:creationId xmlns:p14="http://schemas.microsoft.com/office/powerpoint/2010/main" val="248981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p:txBody>
          <a:bodyPr/>
          <a:lstStyle/>
          <a:p>
            <a:r>
              <a:rPr lang="en-US" b="0" i="0" dirty="0">
                <a:solidFill>
                  <a:srgbClr val="F9F9F9"/>
                </a:solidFill>
                <a:effectLst/>
                <a:latin typeface="Söhne"/>
              </a:rPr>
              <a:t>Conclusion and key insights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p:pic>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normAutofit/>
          </a:bodyPr>
          <a:lstStyle/>
          <a:p>
            <a:fld id="{B5CEABB6-07DC-46E8-9B57-56EC44A396E5}" type="slidenum">
              <a:rPr lang="en-US" smtClean="0"/>
              <a:pPr/>
              <a:t>13</a:t>
            </a:fld>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97523D-57D8-72D2-95F4-A4146B4D8293}"/>
              </a:ext>
            </a:extLst>
          </p:cNvPr>
          <p:cNvSpPr txBox="1"/>
          <p:nvPr/>
        </p:nvSpPr>
        <p:spPr>
          <a:xfrm>
            <a:off x="3380510" y="2179915"/>
            <a:ext cx="8215746" cy="3046988"/>
          </a:xfrm>
          <a:prstGeom prst="rect">
            <a:avLst/>
          </a:prstGeom>
          <a:noFill/>
        </p:spPr>
        <p:txBody>
          <a:bodyPr wrap="square" rtlCol="0">
            <a:spAutoFit/>
          </a:bodyPr>
          <a:lstStyle/>
          <a:p>
            <a:r>
              <a:rPr lang="en-US" sz="1200" dirty="0"/>
              <a:t>Price Variation: Significant price variations exist between makes, with premium brands commanding higher prices.</a:t>
            </a:r>
          </a:p>
          <a:p>
            <a:endParaRPr lang="en-US" sz="1200" dirty="0"/>
          </a:p>
          <a:p>
            <a:r>
              <a:rPr lang="en-US" sz="1200" dirty="0"/>
              <a:t>Drivetrain Impact: All-wheel-drive vehicles consistently fetch higher prices, reflecting market demand.</a:t>
            </a:r>
          </a:p>
          <a:p>
            <a:endParaRPr lang="en-US" sz="1200" dirty="0"/>
          </a:p>
          <a:p>
            <a:r>
              <a:rPr lang="en-US" sz="1200" dirty="0"/>
              <a:t>Engine Size vs. Price: A positive relationship exists between engine size and price, indicating a preference for larger engines.</a:t>
            </a:r>
          </a:p>
          <a:p>
            <a:endParaRPr lang="en-US" sz="1200" dirty="0"/>
          </a:p>
          <a:p>
            <a:r>
              <a:rPr lang="en-US" sz="1200" dirty="0"/>
              <a:t>Transmission Trends: Automatic transmissions correlate with higher prices, with an overall increasing price trend.</a:t>
            </a:r>
          </a:p>
          <a:p>
            <a:endParaRPr lang="en-US" sz="1200" dirty="0"/>
          </a:p>
          <a:p>
            <a:r>
              <a:rPr lang="en-US" sz="1200" dirty="0"/>
              <a:t>Fuel Type Dynamics: Diesel vehicles generally have higher prices, while hybrid prices fluctuate.</a:t>
            </a:r>
          </a:p>
          <a:p>
            <a:endParaRPr lang="en-US" sz="1200" dirty="0"/>
          </a:p>
          <a:p>
            <a:r>
              <a:rPr lang="en-US" sz="1200" dirty="0"/>
              <a:t>Seating Capacity Influence: Larger seating capacities correlate with higher prices, especially for 7- and 8-seater vehicles.</a:t>
            </a:r>
          </a:p>
          <a:p>
            <a:endParaRPr lang="en-US" sz="1200" dirty="0"/>
          </a:p>
          <a:p>
            <a:endParaRPr lang="en-US" sz="1200" dirty="0"/>
          </a:p>
          <a:p>
            <a:r>
              <a:rPr lang="en-US" sz="1200" dirty="0"/>
              <a:t>In conclusion, the analysis underscores the diverse factors influencing car prices, from brand prestige to drivetrain preferences and seating capacity demands. This comprehensive understanding empowers consumers to navigate market complexities, adapt strategies, and capitalize on emerging trends, ensuring sustained success in the ever-evolving automotive landscape.</a:t>
            </a:r>
          </a:p>
        </p:txBody>
      </p:sp>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bIns="0">
            <a:normAutofit fontScale="62500" lnSpcReduction="20000"/>
          </a:bodyPr>
          <a:lstStyle/>
          <a:p>
            <a:r>
              <a:rPr lang="en-US" dirty="0"/>
              <a:t>Anna Ramer</a:t>
            </a:r>
          </a:p>
          <a:p>
            <a:r>
              <a:rPr lang="en-US" dirty="0"/>
              <a:t>annaramer@yahoo.com</a:t>
            </a:r>
          </a:p>
          <a:p>
            <a:r>
              <a:rPr lang="en-US" dirty="0"/>
              <a:t>Ben Fish</a:t>
            </a:r>
          </a:p>
          <a:p>
            <a:r>
              <a:rPr lang="en-US" dirty="0"/>
              <a:t>Benjamin.Fish426@gmail.com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p:txBody>
          <a:bodyPr>
            <a:normAutofit/>
          </a:bodyPr>
          <a:lstStyle/>
          <a:p>
            <a:r>
              <a:rPr lang="en-US" dirty="0"/>
              <a:t>Objectives</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3950" y="3246625"/>
            <a:ext cx="6666099" cy="2668587"/>
          </a:xfrm>
        </p:spPr>
        <p:txBody>
          <a:bodyPr>
            <a:normAutofit fontScale="85000" lnSpcReduction="10000"/>
          </a:bodyPr>
          <a:lstStyle/>
          <a:p>
            <a:r>
              <a:rPr lang="en-US" dirty="0">
                <a:solidFill>
                  <a:schemeClr val="bg1"/>
                </a:solidFill>
              </a:rPr>
              <a:t>- Provide a comprehensive analysis of vehicle values for different car makes and models.</a:t>
            </a:r>
          </a:p>
          <a:p>
            <a:r>
              <a:rPr lang="en-US" dirty="0">
                <a:solidFill>
                  <a:schemeClr val="bg1"/>
                </a:solidFill>
              </a:rPr>
              <a:t>- Determine vehicle values of popular car brands over time.</a:t>
            </a:r>
          </a:p>
          <a:p>
            <a:r>
              <a:rPr lang="en-US" dirty="0">
                <a:solidFill>
                  <a:schemeClr val="bg1"/>
                </a:solidFill>
              </a:rPr>
              <a:t>- Identify key features that influence a car's value.</a:t>
            </a:r>
          </a:p>
          <a:p>
            <a:r>
              <a:rPr lang="en-US" dirty="0">
                <a:solidFill>
                  <a:schemeClr val="bg1"/>
                </a:solidFill>
              </a:rPr>
              <a:t>- Offer recommendations for consumers seeking high-value vehicles with better market value.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normAutofit/>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pPr algn="l"/>
            <a:r>
              <a:rPr lang="en-US" sz="4400" b="1" i="0" dirty="0">
                <a:solidFill>
                  <a:srgbClr val="F9F9F9"/>
                </a:solidFill>
                <a:effectLst/>
                <a:latin typeface="Söhne"/>
              </a:rPr>
              <a:t>Overview of the Dataset</a:t>
            </a:r>
            <a:br>
              <a:rPr lang="en-US" sz="4400" b="1" i="0" dirty="0">
                <a:solidFill>
                  <a:srgbClr val="F9F9F9"/>
                </a:solidFill>
                <a:effectLst/>
                <a:latin typeface="Söhne"/>
              </a:rPr>
            </a:br>
            <a:br>
              <a:rPr lang="en-US" sz="900" b="1" i="0" dirty="0">
                <a:solidFill>
                  <a:srgbClr val="F9F9F9"/>
                </a:solidFill>
                <a:effectLst/>
                <a:latin typeface="Söhne"/>
              </a:rPr>
            </a:br>
            <a:r>
              <a:rPr lang="en-US" sz="1600" b="1" i="0" cap="none" dirty="0">
                <a:solidFill>
                  <a:srgbClr val="F9F9F9"/>
                </a:solidFill>
                <a:effectLst/>
                <a:latin typeface="Söhne"/>
              </a:rPr>
              <a:t>Total Records:</a:t>
            </a:r>
            <a:r>
              <a:rPr lang="en-US" sz="1600" b="0" i="0" cap="none" dirty="0">
                <a:solidFill>
                  <a:srgbClr val="F9F9F9"/>
                </a:solidFill>
                <a:effectLst/>
                <a:latin typeface="Söhne"/>
              </a:rPr>
              <a:t> </a:t>
            </a:r>
            <a:r>
              <a:rPr lang="en-US" sz="1600" cap="none" dirty="0">
                <a:solidFill>
                  <a:srgbClr val="F9F9F9"/>
                </a:solidFill>
                <a:effectLst/>
                <a:latin typeface="Söhne"/>
              </a:rPr>
              <a:t>1,874</a:t>
            </a:r>
            <a:br>
              <a:rPr lang="en-US" sz="1600" b="0" i="0" cap="none" dirty="0">
                <a:solidFill>
                  <a:srgbClr val="F9F9F9"/>
                </a:solidFill>
                <a:effectLst/>
                <a:latin typeface="Söhne"/>
              </a:rPr>
            </a:br>
            <a:r>
              <a:rPr lang="en-US" sz="1600" b="1" i="0" cap="none" dirty="0">
                <a:solidFill>
                  <a:srgbClr val="F9F9F9"/>
                </a:solidFill>
                <a:effectLst/>
                <a:latin typeface="Söhne"/>
              </a:rPr>
              <a:t>Vehicle</a:t>
            </a:r>
            <a:r>
              <a:rPr lang="en-US" sz="1600" b="0" i="0" cap="none" dirty="0">
                <a:solidFill>
                  <a:srgbClr val="F9F9F9"/>
                </a:solidFill>
                <a:effectLst/>
                <a:latin typeface="Söhne"/>
              </a:rPr>
              <a:t> </a:t>
            </a:r>
            <a:r>
              <a:rPr lang="en-US" sz="1600" b="1" cap="none" dirty="0">
                <a:solidFill>
                  <a:srgbClr val="F9F9F9"/>
                </a:solidFill>
                <a:effectLst/>
                <a:latin typeface="Söhne"/>
              </a:rPr>
              <a:t>M</a:t>
            </a:r>
            <a:r>
              <a:rPr lang="en-US" sz="1600" b="1" i="0" cap="none" dirty="0">
                <a:solidFill>
                  <a:srgbClr val="F9F9F9"/>
                </a:solidFill>
                <a:effectLst/>
                <a:latin typeface="Söhne"/>
              </a:rPr>
              <a:t>akes:</a:t>
            </a:r>
            <a:r>
              <a:rPr lang="en-US" sz="1600" b="0" i="0" cap="none" dirty="0">
                <a:solidFill>
                  <a:srgbClr val="F9F9F9"/>
                </a:solidFill>
                <a:effectLst/>
                <a:latin typeface="Söhne"/>
              </a:rPr>
              <a:t> </a:t>
            </a:r>
            <a:r>
              <a:rPr lang="en-US" sz="1600" cap="none" dirty="0">
                <a:solidFill>
                  <a:srgbClr val="F9F9F9"/>
                </a:solidFill>
                <a:effectLst/>
                <a:latin typeface="Söhne"/>
              </a:rPr>
              <a:t>Audi, BMW, Honda, Hyundai, Land Rover, Mercedes-Benz, Toyota, and Volkswagen</a:t>
            </a:r>
            <a:br>
              <a:rPr lang="en-US" sz="1600" b="0" i="0" cap="none" dirty="0">
                <a:solidFill>
                  <a:srgbClr val="F9F9F9"/>
                </a:solidFill>
                <a:effectLst/>
                <a:latin typeface="Söhne"/>
              </a:rPr>
            </a:br>
            <a:r>
              <a:rPr lang="en-US" sz="1600" b="1" i="0" cap="none" dirty="0">
                <a:solidFill>
                  <a:srgbClr val="F9F9F9"/>
                </a:solidFill>
                <a:effectLst/>
                <a:latin typeface="Söhne"/>
              </a:rPr>
              <a:t>Price ranges: </a:t>
            </a:r>
            <a:r>
              <a:rPr lang="en-US" sz="1600" i="0" cap="none" dirty="0">
                <a:solidFill>
                  <a:srgbClr val="F9F9F9"/>
                </a:solidFill>
                <a:effectLst/>
                <a:latin typeface="Söhne"/>
              </a:rPr>
              <a:t>$7,794 – $152,925</a:t>
            </a:r>
            <a:br>
              <a:rPr lang="en-US" sz="1600" b="0" i="0" cap="none" dirty="0">
                <a:solidFill>
                  <a:srgbClr val="F9F9F9"/>
                </a:solidFill>
                <a:effectLst/>
                <a:latin typeface="Söhne"/>
              </a:rPr>
            </a:br>
            <a:r>
              <a:rPr lang="en-US" sz="1600" b="1" i="0" cap="none" dirty="0">
                <a:solidFill>
                  <a:srgbClr val="F9F9F9"/>
                </a:solidFill>
                <a:effectLst/>
                <a:latin typeface="Söhne"/>
              </a:rPr>
              <a:t>Locations:</a:t>
            </a:r>
            <a:r>
              <a:rPr lang="en-US" sz="1600" b="0" i="0" cap="none" dirty="0">
                <a:solidFill>
                  <a:srgbClr val="F9F9F9"/>
                </a:solidFill>
                <a:effectLst/>
                <a:latin typeface="Söhne"/>
              </a:rPr>
              <a:t> Data pertains to vehicles primarily located in </a:t>
            </a:r>
            <a:r>
              <a:rPr lang="en-US" sz="1600" cap="none" dirty="0">
                <a:solidFill>
                  <a:srgbClr val="F9F9F9"/>
                </a:solidFill>
                <a:effectLst/>
                <a:latin typeface="Söhne"/>
              </a:rPr>
              <a:t>I</a:t>
            </a:r>
            <a:r>
              <a:rPr lang="en-US" sz="1600" b="0" i="0" cap="none" dirty="0">
                <a:solidFill>
                  <a:srgbClr val="F9F9F9"/>
                </a:solidFill>
                <a:effectLst/>
                <a:latin typeface="Söhne"/>
              </a:rPr>
              <a:t>ndia.</a:t>
            </a:r>
            <a:br>
              <a:rPr lang="en-US" sz="1600" b="0" i="0" cap="none" dirty="0">
                <a:solidFill>
                  <a:srgbClr val="F9F9F9"/>
                </a:solidFill>
                <a:effectLst/>
                <a:latin typeface="Söhne"/>
              </a:rPr>
            </a:br>
            <a:r>
              <a:rPr lang="en-US" sz="1600" b="1" i="0" cap="none" dirty="0">
                <a:solidFill>
                  <a:srgbClr val="F9F9F9"/>
                </a:solidFill>
                <a:effectLst/>
                <a:latin typeface="Söhne"/>
              </a:rPr>
              <a:t>Years:</a:t>
            </a:r>
            <a:r>
              <a:rPr lang="en-US" sz="1600" b="0" i="0" cap="none" dirty="0">
                <a:solidFill>
                  <a:srgbClr val="F9F9F9"/>
                </a:solidFill>
                <a:effectLst/>
                <a:latin typeface="Söhne"/>
              </a:rPr>
              <a:t> Data covers vehicles manufactured between 2017 and 2021.</a:t>
            </a:r>
            <a:br>
              <a:rPr lang="en-US" sz="1600" b="0" i="0" cap="none" dirty="0">
                <a:solidFill>
                  <a:srgbClr val="F9F9F9"/>
                </a:solidFill>
                <a:effectLst/>
                <a:latin typeface="Söhne"/>
              </a:rPr>
            </a:br>
            <a:r>
              <a:rPr lang="en-US" sz="1600" b="1" i="0" cap="none" dirty="0">
                <a:solidFill>
                  <a:srgbClr val="F9F9F9"/>
                </a:solidFill>
                <a:effectLst/>
                <a:latin typeface="Söhne"/>
              </a:rPr>
              <a:t>Drivetrains: </a:t>
            </a:r>
            <a:r>
              <a:rPr lang="en-US" sz="1600" b="0" i="0" cap="none" dirty="0">
                <a:solidFill>
                  <a:srgbClr val="F9F9F9"/>
                </a:solidFill>
                <a:effectLst/>
                <a:latin typeface="Söhne"/>
              </a:rPr>
              <a:t>All </a:t>
            </a:r>
            <a:r>
              <a:rPr lang="en-US" sz="1600" cap="none" dirty="0">
                <a:solidFill>
                  <a:srgbClr val="F9F9F9"/>
                </a:solidFill>
                <a:effectLst/>
                <a:latin typeface="Söhne"/>
              </a:rPr>
              <a:t>W</a:t>
            </a:r>
            <a:r>
              <a:rPr lang="en-US" sz="1600" b="0" i="0" cap="none" dirty="0">
                <a:solidFill>
                  <a:srgbClr val="F9F9F9"/>
                </a:solidFill>
                <a:effectLst/>
                <a:latin typeface="Söhne"/>
              </a:rPr>
              <a:t>heel Drive, Fron</a:t>
            </a:r>
            <a:r>
              <a:rPr lang="en-US" sz="1600" cap="none" dirty="0">
                <a:solidFill>
                  <a:srgbClr val="F9F9F9"/>
                </a:solidFill>
                <a:effectLst/>
                <a:latin typeface="Söhne"/>
              </a:rPr>
              <a:t>t Wheel Drive, Rear Wheel Drive</a:t>
            </a:r>
            <a:br>
              <a:rPr lang="en-US" sz="1600" cap="none" dirty="0">
                <a:solidFill>
                  <a:srgbClr val="F9F9F9"/>
                </a:solidFill>
                <a:effectLst/>
                <a:latin typeface="Söhne"/>
              </a:rPr>
            </a:br>
            <a:r>
              <a:rPr lang="en-US" sz="1600" b="1" cap="none" dirty="0">
                <a:solidFill>
                  <a:srgbClr val="F9F9F9"/>
                </a:solidFill>
                <a:effectLst/>
                <a:latin typeface="Söhne"/>
              </a:rPr>
              <a:t>Transmissions</a:t>
            </a:r>
            <a:r>
              <a:rPr lang="en-US" sz="1600" cap="none" dirty="0">
                <a:solidFill>
                  <a:srgbClr val="F9F9F9"/>
                </a:solidFill>
                <a:effectLst/>
                <a:latin typeface="Söhne"/>
              </a:rPr>
              <a:t>: Automatic vs. Manual</a:t>
            </a:r>
            <a:br>
              <a:rPr lang="en-US" sz="1600" b="0" i="0" cap="none" dirty="0">
                <a:solidFill>
                  <a:srgbClr val="F9F9F9"/>
                </a:solidFill>
                <a:effectLst/>
                <a:latin typeface="Söhne"/>
              </a:rPr>
            </a:br>
            <a:r>
              <a:rPr lang="en-US" sz="1600" b="1" i="0" cap="none" dirty="0">
                <a:solidFill>
                  <a:srgbClr val="F9F9F9"/>
                </a:solidFill>
                <a:effectLst/>
                <a:latin typeface="Söhne"/>
              </a:rPr>
              <a:t>Fuel </a:t>
            </a:r>
            <a:r>
              <a:rPr lang="en-US" sz="1600" b="1" cap="none" dirty="0">
                <a:solidFill>
                  <a:srgbClr val="F9F9F9"/>
                </a:solidFill>
                <a:effectLst/>
                <a:latin typeface="Söhne"/>
              </a:rPr>
              <a:t>T</a:t>
            </a:r>
            <a:r>
              <a:rPr lang="en-US" sz="1600" b="1" i="0" cap="none" dirty="0">
                <a:solidFill>
                  <a:srgbClr val="F9F9F9"/>
                </a:solidFill>
                <a:effectLst/>
                <a:latin typeface="Söhne"/>
              </a:rPr>
              <a:t>ypes:</a:t>
            </a:r>
            <a:r>
              <a:rPr lang="en-US" sz="1600" b="0" i="0" cap="none" dirty="0">
                <a:solidFill>
                  <a:srgbClr val="F9F9F9"/>
                </a:solidFill>
                <a:effectLst/>
                <a:latin typeface="Söhne"/>
              </a:rPr>
              <a:t> vehicles in the dataset are classified as either petrol or diesel.</a:t>
            </a:r>
            <a:endParaRPr lang="en-US" sz="1600" b="0" i="0" dirty="0">
              <a:solidFill>
                <a:srgbClr val="F9F9F9"/>
              </a:solidFill>
              <a:effectLst/>
              <a:latin typeface="Söhne"/>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405E8C97-BA51-381B-BF80-3B54A09FAFD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7794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C9090AE0-B2D1-71F3-E945-ED36E19E790E}"/>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7794.315789473684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1999" y="506316"/>
            <a:ext cx="6589150" cy="973029"/>
          </a:xfrm>
        </p:spPr>
        <p:txBody>
          <a:bodyPr/>
          <a:lstStyle/>
          <a:p>
            <a:r>
              <a:rPr lang="en-US" b="0" i="0" dirty="0">
                <a:solidFill>
                  <a:srgbClr val="F9F9F9"/>
                </a:solidFill>
                <a:effectLst/>
                <a:latin typeface="Söhne"/>
              </a:rPr>
              <a:t>Distribution of car makes</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normAutofit/>
          </a:bodyPr>
          <a:lstStyle/>
          <a:p>
            <a:fld id="{B5CEABB6-07DC-46E8-9B57-56EC44A396E5}" type="slidenum">
              <a:rPr lang="en-US" smtClean="0"/>
              <a:pPr/>
              <a:t>4</a:t>
            </a:fld>
            <a:endParaRPr lang="en-US" dirty="0"/>
          </a:p>
        </p:txBody>
      </p:sp>
      <p:pic>
        <p:nvPicPr>
          <p:cNvPr id="8" name="Picture 7">
            <a:extLst>
              <a:ext uri="{FF2B5EF4-FFF2-40B4-BE49-F238E27FC236}">
                <a16:creationId xmlns:a16="http://schemas.microsoft.com/office/drawing/2014/main" id="{8EB8DA9D-B4C9-C022-F369-41AE784FD959}"/>
              </a:ext>
            </a:extLst>
          </p:cNvPr>
          <p:cNvPicPr>
            <a:picLocks noChangeAspect="1"/>
          </p:cNvPicPr>
          <p:nvPr/>
        </p:nvPicPr>
        <p:blipFill>
          <a:blip r:embed="rId3"/>
          <a:stretch>
            <a:fillRect/>
          </a:stretch>
        </p:blipFill>
        <p:spPr>
          <a:xfrm>
            <a:off x="737045" y="1625081"/>
            <a:ext cx="2117073" cy="1355976"/>
          </a:xfrm>
          <a:prstGeom prst="rect">
            <a:avLst/>
          </a:prstGeom>
        </p:spPr>
      </p:pic>
      <p:pic>
        <p:nvPicPr>
          <p:cNvPr id="10" name="Picture 9">
            <a:extLst>
              <a:ext uri="{FF2B5EF4-FFF2-40B4-BE49-F238E27FC236}">
                <a16:creationId xmlns:a16="http://schemas.microsoft.com/office/drawing/2014/main" id="{9A18AA66-6D14-18AF-4C26-1ADF2CF08B62}"/>
              </a:ext>
            </a:extLst>
          </p:cNvPr>
          <p:cNvPicPr>
            <a:picLocks noChangeAspect="1"/>
          </p:cNvPicPr>
          <p:nvPr/>
        </p:nvPicPr>
        <p:blipFill>
          <a:blip r:embed="rId4"/>
          <a:stretch>
            <a:fillRect/>
          </a:stretch>
        </p:blipFill>
        <p:spPr>
          <a:xfrm>
            <a:off x="3387170" y="1635880"/>
            <a:ext cx="1394021" cy="1402033"/>
          </a:xfrm>
          <a:prstGeom prst="rect">
            <a:avLst/>
          </a:prstGeom>
        </p:spPr>
      </p:pic>
      <p:pic>
        <p:nvPicPr>
          <p:cNvPr id="12" name="Picture 11">
            <a:extLst>
              <a:ext uri="{FF2B5EF4-FFF2-40B4-BE49-F238E27FC236}">
                <a16:creationId xmlns:a16="http://schemas.microsoft.com/office/drawing/2014/main" id="{FDA069F9-8FAF-BEA2-0535-99128E9D860D}"/>
              </a:ext>
            </a:extLst>
          </p:cNvPr>
          <p:cNvPicPr>
            <a:picLocks noChangeAspect="1"/>
          </p:cNvPicPr>
          <p:nvPr/>
        </p:nvPicPr>
        <p:blipFill>
          <a:blip r:embed="rId5"/>
          <a:stretch>
            <a:fillRect/>
          </a:stretch>
        </p:blipFill>
        <p:spPr>
          <a:xfrm>
            <a:off x="5378784" y="1690494"/>
            <a:ext cx="1924319" cy="1290561"/>
          </a:xfrm>
          <a:prstGeom prst="rect">
            <a:avLst/>
          </a:prstGeom>
        </p:spPr>
      </p:pic>
      <p:pic>
        <p:nvPicPr>
          <p:cNvPr id="16" name="Picture 15">
            <a:extLst>
              <a:ext uri="{FF2B5EF4-FFF2-40B4-BE49-F238E27FC236}">
                <a16:creationId xmlns:a16="http://schemas.microsoft.com/office/drawing/2014/main" id="{FCFAF139-704B-B663-BBB7-38995C86CB37}"/>
              </a:ext>
            </a:extLst>
          </p:cNvPr>
          <p:cNvPicPr>
            <a:picLocks noChangeAspect="1"/>
          </p:cNvPicPr>
          <p:nvPr/>
        </p:nvPicPr>
        <p:blipFill>
          <a:blip r:embed="rId6"/>
          <a:stretch>
            <a:fillRect/>
          </a:stretch>
        </p:blipFill>
        <p:spPr>
          <a:xfrm>
            <a:off x="770128" y="3429000"/>
            <a:ext cx="2108944" cy="1280430"/>
          </a:xfrm>
          <a:prstGeom prst="rect">
            <a:avLst/>
          </a:prstGeom>
        </p:spPr>
      </p:pic>
      <p:pic>
        <p:nvPicPr>
          <p:cNvPr id="18" name="Picture 17">
            <a:extLst>
              <a:ext uri="{FF2B5EF4-FFF2-40B4-BE49-F238E27FC236}">
                <a16:creationId xmlns:a16="http://schemas.microsoft.com/office/drawing/2014/main" id="{694AFB6E-56CC-FE8F-2BD3-24441CD42BC0}"/>
              </a:ext>
            </a:extLst>
          </p:cNvPr>
          <p:cNvPicPr>
            <a:picLocks noChangeAspect="1"/>
          </p:cNvPicPr>
          <p:nvPr/>
        </p:nvPicPr>
        <p:blipFill>
          <a:blip r:embed="rId7"/>
          <a:stretch>
            <a:fillRect/>
          </a:stretch>
        </p:blipFill>
        <p:spPr>
          <a:xfrm>
            <a:off x="1400264" y="4994800"/>
            <a:ext cx="2485669" cy="1287366"/>
          </a:xfrm>
          <a:prstGeom prst="rect">
            <a:avLst/>
          </a:prstGeom>
        </p:spPr>
      </p:pic>
      <p:pic>
        <p:nvPicPr>
          <p:cNvPr id="20" name="Picture 19">
            <a:extLst>
              <a:ext uri="{FF2B5EF4-FFF2-40B4-BE49-F238E27FC236}">
                <a16:creationId xmlns:a16="http://schemas.microsoft.com/office/drawing/2014/main" id="{2FEE89E7-6AA6-74CE-09FC-3FD9880122F7}"/>
              </a:ext>
            </a:extLst>
          </p:cNvPr>
          <p:cNvPicPr>
            <a:picLocks noChangeAspect="1"/>
          </p:cNvPicPr>
          <p:nvPr/>
        </p:nvPicPr>
        <p:blipFill>
          <a:blip r:embed="rId8"/>
          <a:stretch>
            <a:fillRect/>
          </a:stretch>
        </p:blipFill>
        <p:spPr>
          <a:xfrm>
            <a:off x="3157518" y="3412740"/>
            <a:ext cx="1924319" cy="1190791"/>
          </a:xfrm>
          <a:prstGeom prst="rect">
            <a:avLst/>
          </a:prstGeom>
        </p:spPr>
      </p:pic>
      <p:pic>
        <p:nvPicPr>
          <p:cNvPr id="22" name="Picture 21">
            <a:extLst>
              <a:ext uri="{FF2B5EF4-FFF2-40B4-BE49-F238E27FC236}">
                <a16:creationId xmlns:a16="http://schemas.microsoft.com/office/drawing/2014/main" id="{AC764957-311D-167E-48C0-711F68EC8C38}"/>
              </a:ext>
            </a:extLst>
          </p:cNvPr>
          <p:cNvPicPr>
            <a:picLocks noChangeAspect="1"/>
          </p:cNvPicPr>
          <p:nvPr/>
        </p:nvPicPr>
        <p:blipFill>
          <a:blip r:embed="rId9"/>
          <a:stretch>
            <a:fillRect/>
          </a:stretch>
        </p:blipFill>
        <p:spPr>
          <a:xfrm>
            <a:off x="5378784" y="3356344"/>
            <a:ext cx="1861215" cy="1284500"/>
          </a:xfrm>
          <a:prstGeom prst="rect">
            <a:avLst/>
          </a:prstGeom>
        </p:spPr>
      </p:pic>
      <p:pic>
        <p:nvPicPr>
          <p:cNvPr id="24" name="Picture 23">
            <a:extLst>
              <a:ext uri="{FF2B5EF4-FFF2-40B4-BE49-F238E27FC236}">
                <a16:creationId xmlns:a16="http://schemas.microsoft.com/office/drawing/2014/main" id="{55ED1573-D4BB-F468-346E-7FF3EA790EC2}"/>
              </a:ext>
            </a:extLst>
          </p:cNvPr>
          <p:cNvPicPr>
            <a:picLocks noChangeAspect="1"/>
          </p:cNvPicPr>
          <p:nvPr/>
        </p:nvPicPr>
        <p:blipFill>
          <a:blip r:embed="rId10"/>
          <a:stretch>
            <a:fillRect/>
          </a:stretch>
        </p:blipFill>
        <p:spPr>
          <a:xfrm>
            <a:off x="4409133" y="4960837"/>
            <a:ext cx="2135074" cy="1321329"/>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normAutofit/>
          </a:bodyPr>
          <a:lstStyle/>
          <a:p>
            <a:fld id="{B5CEABB6-07DC-46E8-9B57-56EC44A396E5}" type="slidenum">
              <a:rPr lang="en-US" smtClean="0"/>
              <a:pPr/>
              <a:t>5</a:t>
            </a:fld>
            <a:endParaRPr lang="en-US" dirty="0"/>
          </a:p>
        </p:txBody>
      </p:sp>
      <p:sp>
        <p:nvSpPr>
          <p:cNvPr id="5" name="Title 1">
            <a:extLst>
              <a:ext uri="{FF2B5EF4-FFF2-40B4-BE49-F238E27FC236}">
                <a16:creationId xmlns:a16="http://schemas.microsoft.com/office/drawing/2014/main" id="{6C642953-B4EA-1A8F-16DE-CD8D3C5F7EA4}"/>
              </a:ext>
            </a:extLst>
          </p:cNvPr>
          <p:cNvSpPr txBox="1">
            <a:spLocks/>
          </p:cNvSpPr>
          <p:nvPr/>
        </p:nvSpPr>
        <p:spPr>
          <a:xfrm>
            <a:off x="3173681" y="341416"/>
            <a:ext cx="6449786" cy="1071227"/>
          </a:xfrm>
          <a:prstGeom prst="rect">
            <a:avLst/>
          </a:prstGeom>
          <a:effectLst>
            <a:outerShdw blurRad="25400" dir="17880000">
              <a:srgbClr val="000000">
                <a:alpha val="46000"/>
              </a:srgbClr>
            </a:outerShdw>
          </a:effectLst>
        </p:spPr>
        <p:txBody>
          <a:bodyPr vert="horz" lIns="91440" tIns="45720" rIns="91440" bIns="45720" rtlCol="0" anchor="t" anchorCtr="0">
            <a:normAutofit/>
          </a:bodyPr>
          <a:lstStyle>
            <a:lvl1pPr algn="ctr" defTabSz="457200" rtl="0" eaLnBrk="1" latinLnBrk="0" hangingPunct="1">
              <a:spcBef>
                <a:spcPct val="0"/>
              </a:spcBef>
              <a:buNone/>
              <a:defRPr sz="4000" kern="1200" cap="all" baseline="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9F9F9"/>
                </a:solidFill>
                <a:effectLst/>
                <a:latin typeface="Söhne"/>
              </a:rPr>
              <a:t>Geographic distribution </a:t>
            </a:r>
            <a:r>
              <a:rPr lang="en-US" sz="2400" dirty="0">
                <a:solidFill>
                  <a:srgbClr val="F9F9F9"/>
                </a:solidFill>
                <a:effectLst/>
                <a:latin typeface="Söhne"/>
              </a:rPr>
              <a:t>(75 Countries)</a:t>
            </a:r>
            <a:endParaRPr lang="en-US" sz="2400" dirty="0"/>
          </a:p>
        </p:txBody>
      </p:sp>
      <p:sp>
        <p:nvSpPr>
          <p:cNvPr id="11" name="TextBox 10">
            <a:extLst>
              <a:ext uri="{FF2B5EF4-FFF2-40B4-BE49-F238E27FC236}">
                <a16:creationId xmlns:a16="http://schemas.microsoft.com/office/drawing/2014/main" id="{C8B6E337-F10C-BF24-6DCE-18BA20E58EC6}"/>
              </a:ext>
            </a:extLst>
          </p:cNvPr>
          <p:cNvSpPr txBox="1"/>
          <p:nvPr/>
        </p:nvSpPr>
        <p:spPr>
          <a:xfrm>
            <a:off x="8055585" y="1691026"/>
            <a:ext cx="1567882" cy="470898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rgbClr val="002060"/>
                </a:solidFill>
              </a:rPr>
              <a:t>Agra</a:t>
            </a:r>
          </a:p>
          <a:p>
            <a:pPr marL="171450" indent="-171450">
              <a:buFont typeface="Arial" panose="020B0604020202020204" pitchFamily="34" charset="0"/>
              <a:buChar char="•"/>
            </a:pPr>
            <a:r>
              <a:rPr lang="en-US" sz="1000" dirty="0">
                <a:solidFill>
                  <a:srgbClr val="002060"/>
                </a:solidFill>
              </a:rPr>
              <a:t>Ahmedabad</a:t>
            </a:r>
          </a:p>
          <a:p>
            <a:pPr marL="171450" indent="-171450">
              <a:buFont typeface="Arial" panose="020B0604020202020204" pitchFamily="34" charset="0"/>
              <a:buChar char="•"/>
            </a:pPr>
            <a:r>
              <a:rPr lang="en-US" sz="1000" dirty="0">
                <a:solidFill>
                  <a:srgbClr val="002060"/>
                </a:solidFill>
              </a:rPr>
              <a:t>Allahabad</a:t>
            </a:r>
          </a:p>
          <a:p>
            <a:pPr marL="171450" indent="-171450">
              <a:buFont typeface="Arial" panose="020B0604020202020204" pitchFamily="34" charset="0"/>
              <a:buChar char="•"/>
            </a:pPr>
            <a:r>
              <a:rPr lang="en-US" sz="1000" dirty="0">
                <a:solidFill>
                  <a:srgbClr val="002060"/>
                </a:solidFill>
              </a:rPr>
              <a:t>Ambala Cantt</a:t>
            </a:r>
          </a:p>
          <a:p>
            <a:pPr marL="171450" indent="-171450">
              <a:buFont typeface="Arial" panose="020B0604020202020204" pitchFamily="34" charset="0"/>
              <a:buChar char="•"/>
            </a:pPr>
            <a:r>
              <a:rPr lang="en-US" sz="1000" dirty="0">
                <a:solidFill>
                  <a:srgbClr val="002060"/>
                </a:solidFill>
              </a:rPr>
              <a:t>Amritsar</a:t>
            </a:r>
          </a:p>
          <a:p>
            <a:pPr marL="171450" indent="-171450">
              <a:buFont typeface="Arial" panose="020B0604020202020204" pitchFamily="34" charset="0"/>
              <a:buChar char="•"/>
            </a:pPr>
            <a:r>
              <a:rPr lang="en-US" sz="1000" dirty="0">
                <a:solidFill>
                  <a:srgbClr val="002060"/>
                </a:solidFill>
              </a:rPr>
              <a:t>Aurangabad</a:t>
            </a:r>
          </a:p>
          <a:p>
            <a:pPr marL="171450" indent="-171450">
              <a:buFont typeface="Arial" panose="020B0604020202020204" pitchFamily="34" charset="0"/>
              <a:buChar char="•"/>
            </a:pPr>
            <a:r>
              <a:rPr lang="en-US" sz="1000" dirty="0">
                <a:solidFill>
                  <a:srgbClr val="002060"/>
                </a:solidFill>
              </a:rPr>
              <a:t>Bangalore</a:t>
            </a:r>
          </a:p>
          <a:p>
            <a:pPr marL="171450" indent="-171450">
              <a:buFont typeface="Arial" panose="020B0604020202020204" pitchFamily="34" charset="0"/>
              <a:buChar char="•"/>
            </a:pPr>
            <a:r>
              <a:rPr lang="en-US" sz="1000" dirty="0">
                <a:solidFill>
                  <a:srgbClr val="002060"/>
                </a:solidFill>
              </a:rPr>
              <a:t>Bhopal</a:t>
            </a:r>
          </a:p>
          <a:p>
            <a:pPr marL="171450" indent="-171450">
              <a:buFont typeface="Arial" panose="020B0604020202020204" pitchFamily="34" charset="0"/>
              <a:buChar char="•"/>
            </a:pPr>
            <a:r>
              <a:rPr lang="en-US" sz="1000" dirty="0">
                <a:solidFill>
                  <a:srgbClr val="002060"/>
                </a:solidFill>
              </a:rPr>
              <a:t>Bhubaneswar</a:t>
            </a:r>
          </a:p>
          <a:p>
            <a:pPr marL="171450" indent="-171450">
              <a:buFont typeface="Arial" panose="020B0604020202020204" pitchFamily="34" charset="0"/>
              <a:buChar char="•"/>
            </a:pPr>
            <a:r>
              <a:rPr lang="en-US" sz="1000" dirty="0" err="1">
                <a:solidFill>
                  <a:srgbClr val="002060"/>
                </a:solidFill>
              </a:rPr>
              <a:t>Bulandshahar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Chandigarh</a:t>
            </a:r>
          </a:p>
          <a:p>
            <a:pPr marL="171450" indent="-171450">
              <a:buFont typeface="Arial" panose="020B0604020202020204" pitchFamily="34" charset="0"/>
              <a:buChar char="•"/>
            </a:pPr>
            <a:r>
              <a:rPr lang="en-US" sz="1000" dirty="0">
                <a:solidFill>
                  <a:srgbClr val="002060"/>
                </a:solidFill>
              </a:rPr>
              <a:t>Chennai</a:t>
            </a:r>
          </a:p>
          <a:p>
            <a:pPr marL="171450" indent="-171450">
              <a:buFont typeface="Arial" panose="020B0604020202020204" pitchFamily="34" charset="0"/>
              <a:buChar char="•"/>
            </a:pPr>
            <a:r>
              <a:rPr lang="en-US" sz="1000" dirty="0">
                <a:solidFill>
                  <a:srgbClr val="002060"/>
                </a:solidFill>
              </a:rPr>
              <a:t>Coimbatore</a:t>
            </a:r>
          </a:p>
          <a:p>
            <a:pPr marL="171450" indent="-171450">
              <a:buFont typeface="Arial" panose="020B0604020202020204" pitchFamily="34" charset="0"/>
              <a:buChar char="•"/>
            </a:pPr>
            <a:r>
              <a:rPr lang="en-US" sz="1000" dirty="0">
                <a:solidFill>
                  <a:srgbClr val="002060"/>
                </a:solidFill>
              </a:rPr>
              <a:t>Dak. Kannada</a:t>
            </a:r>
          </a:p>
          <a:p>
            <a:pPr marL="171450" indent="-171450">
              <a:buFont typeface="Arial" panose="020B0604020202020204" pitchFamily="34" charset="0"/>
              <a:buChar char="•"/>
            </a:pPr>
            <a:r>
              <a:rPr lang="en-US" sz="1000" dirty="0">
                <a:solidFill>
                  <a:srgbClr val="002060"/>
                </a:solidFill>
              </a:rPr>
              <a:t>Dehradun</a:t>
            </a:r>
          </a:p>
          <a:p>
            <a:pPr marL="171450" indent="-171450">
              <a:buFont typeface="Arial" panose="020B0604020202020204" pitchFamily="34" charset="0"/>
              <a:buChar char="•"/>
            </a:pPr>
            <a:r>
              <a:rPr lang="en-US" sz="1000" dirty="0">
                <a:solidFill>
                  <a:srgbClr val="002060"/>
                </a:solidFill>
              </a:rPr>
              <a:t>Delhi</a:t>
            </a:r>
          </a:p>
          <a:p>
            <a:pPr marL="171450" indent="-171450">
              <a:buFont typeface="Arial" panose="020B0604020202020204" pitchFamily="34" charset="0"/>
              <a:buChar char="•"/>
            </a:pPr>
            <a:r>
              <a:rPr lang="en-US" sz="1000" dirty="0" err="1">
                <a:solidFill>
                  <a:srgbClr val="002060"/>
                </a:solidFill>
              </a:rPr>
              <a:t>Deoghar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Dharwad</a:t>
            </a:r>
          </a:p>
          <a:p>
            <a:pPr marL="171450" indent="-171450">
              <a:buFont typeface="Arial" panose="020B0604020202020204" pitchFamily="34" charset="0"/>
              <a:buChar char="•"/>
            </a:pPr>
            <a:r>
              <a:rPr lang="en-US" sz="1000" dirty="0">
                <a:solidFill>
                  <a:srgbClr val="002060"/>
                </a:solidFill>
              </a:rPr>
              <a:t>Ernakulam</a:t>
            </a:r>
          </a:p>
          <a:p>
            <a:pPr marL="171450" indent="-171450">
              <a:buFont typeface="Arial" panose="020B0604020202020204" pitchFamily="34" charset="0"/>
              <a:buChar char="•"/>
            </a:pPr>
            <a:r>
              <a:rPr lang="en-US" sz="1000" dirty="0">
                <a:solidFill>
                  <a:srgbClr val="002060"/>
                </a:solidFill>
              </a:rPr>
              <a:t>Faizabad</a:t>
            </a:r>
          </a:p>
          <a:p>
            <a:pPr marL="171450" indent="-171450">
              <a:buFont typeface="Arial" panose="020B0604020202020204" pitchFamily="34" charset="0"/>
              <a:buChar char="•"/>
            </a:pPr>
            <a:r>
              <a:rPr lang="en-US" sz="1000" dirty="0">
                <a:solidFill>
                  <a:srgbClr val="002060"/>
                </a:solidFill>
              </a:rPr>
              <a:t>Faridabad</a:t>
            </a:r>
          </a:p>
          <a:p>
            <a:pPr marL="171450" indent="-171450">
              <a:buFont typeface="Arial" panose="020B0604020202020204" pitchFamily="34" charset="0"/>
              <a:buChar char="•"/>
            </a:pPr>
            <a:r>
              <a:rPr lang="en-US" sz="1000" dirty="0">
                <a:solidFill>
                  <a:srgbClr val="002060"/>
                </a:solidFill>
              </a:rPr>
              <a:t>Ghaziabad</a:t>
            </a:r>
          </a:p>
          <a:p>
            <a:pPr marL="171450" indent="-171450">
              <a:buFont typeface="Arial" panose="020B0604020202020204" pitchFamily="34" charset="0"/>
              <a:buChar char="•"/>
            </a:pPr>
            <a:r>
              <a:rPr lang="en-US" sz="1000" dirty="0">
                <a:solidFill>
                  <a:srgbClr val="002060"/>
                </a:solidFill>
              </a:rPr>
              <a:t>Goa</a:t>
            </a:r>
          </a:p>
          <a:p>
            <a:pPr marL="171450" indent="-171450">
              <a:buFont typeface="Arial" panose="020B0604020202020204" pitchFamily="34" charset="0"/>
              <a:buChar char="•"/>
            </a:pPr>
            <a:r>
              <a:rPr lang="en-US" sz="1000" dirty="0">
                <a:solidFill>
                  <a:srgbClr val="002060"/>
                </a:solidFill>
              </a:rPr>
              <a:t>Gorakhpur</a:t>
            </a:r>
          </a:p>
          <a:p>
            <a:pPr marL="171450" indent="-171450">
              <a:buFont typeface="Arial" panose="020B0604020202020204" pitchFamily="34" charset="0"/>
              <a:buChar char="•"/>
            </a:pPr>
            <a:r>
              <a:rPr lang="en-US" sz="1000" dirty="0">
                <a:solidFill>
                  <a:srgbClr val="002060"/>
                </a:solidFill>
              </a:rPr>
              <a:t>Gurgaon</a:t>
            </a:r>
          </a:p>
          <a:p>
            <a:pPr marL="171450" indent="-171450">
              <a:buFont typeface="Arial" panose="020B0604020202020204" pitchFamily="34" charset="0"/>
              <a:buChar char="•"/>
            </a:pPr>
            <a:r>
              <a:rPr lang="en-US" sz="1000" dirty="0">
                <a:solidFill>
                  <a:srgbClr val="002060"/>
                </a:solidFill>
              </a:rPr>
              <a:t>Guwahati</a:t>
            </a:r>
          </a:p>
          <a:p>
            <a:pPr marL="171450" indent="-171450">
              <a:buFont typeface="Arial" panose="020B0604020202020204" pitchFamily="34" charset="0"/>
              <a:buChar char="•"/>
            </a:pPr>
            <a:r>
              <a:rPr lang="en-US" sz="1000" dirty="0" err="1">
                <a:solidFill>
                  <a:srgbClr val="002060"/>
                </a:solidFill>
              </a:rPr>
              <a:t>Haldwani</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Hyderabad</a:t>
            </a:r>
          </a:p>
          <a:p>
            <a:pPr marL="171450" indent="-171450">
              <a:buFont typeface="Arial" panose="020B0604020202020204" pitchFamily="34" charset="0"/>
              <a:buChar char="•"/>
            </a:pPr>
            <a:endParaRPr lang="en-US" sz="1000" dirty="0">
              <a:solidFill>
                <a:srgbClr val="002060"/>
              </a:solidFill>
            </a:endParaRPr>
          </a:p>
        </p:txBody>
      </p:sp>
      <p:sp>
        <p:nvSpPr>
          <p:cNvPr id="13" name="TextBox 12">
            <a:extLst>
              <a:ext uri="{FF2B5EF4-FFF2-40B4-BE49-F238E27FC236}">
                <a16:creationId xmlns:a16="http://schemas.microsoft.com/office/drawing/2014/main" id="{9FDC1FD4-3521-CEC3-2A23-E87A90771AAF}"/>
              </a:ext>
            </a:extLst>
          </p:cNvPr>
          <p:cNvSpPr txBox="1"/>
          <p:nvPr/>
        </p:nvSpPr>
        <p:spPr>
          <a:xfrm>
            <a:off x="9345578" y="1728632"/>
            <a:ext cx="1350132" cy="4401205"/>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rgbClr val="002060"/>
                </a:solidFill>
              </a:rPr>
              <a:t>Indore</a:t>
            </a:r>
          </a:p>
          <a:p>
            <a:pPr marL="171450" indent="-171450">
              <a:buFont typeface="Arial" panose="020B0604020202020204" pitchFamily="34" charset="0"/>
              <a:buChar char="•"/>
            </a:pPr>
            <a:r>
              <a:rPr lang="en-US" sz="1000" dirty="0">
                <a:solidFill>
                  <a:srgbClr val="002060"/>
                </a:solidFill>
              </a:rPr>
              <a:t>Jaipur</a:t>
            </a:r>
          </a:p>
          <a:p>
            <a:pPr marL="171450" indent="-171450">
              <a:buFont typeface="Arial" panose="020B0604020202020204" pitchFamily="34" charset="0"/>
              <a:buChar char="•"/>
            </a:pPr>
            <a:r>
              <a:rPr lang="en-US" sz="1000" dirty="0">
                <a:solidFill>
                  <a:srgbClr val="002060"/>
                </a:solidFill>
              </a:rPr>
              <a:t>Jalandhar</a:t>
            </a:r>
          </a:p>
          <a:p>
            <a:pPr marL="171450" indent="-171450">
              <a:buFont typeface="Arial" panose="020B0604020202020204" pitchFamily="34" charset="0"/>
              <a:buChar char="•"/>
            </a:pPr>
            <a:r>
              <a:rPr lang="en-US" sz="1000" dirty="0">
                <a:solidFill>
                  <a:srgbClr val="002060"/>
                </a:solidFill>
              </a:rPr>
              <a:t>Jamshedpur</a:t>
            </a:r>
          </a:p>
          <a:p>
            <a:pPr marL="171450" indent="-171450">
              <a:buFont typeface="Arial" panose="020B0604020202020204" pitchFamily="34" charset="0"/>
              <a:buChar char="•"/>
            </a:pPr>
            <a:r>
              <a:rPr lang="en-US" sz="1000" dirty="0">
                <a:solidFill>
                  <a:srgbClr val="002060"/>
                </a:solidFill>
              </a:rPr>
              <a:t>Kanpur</a:t>
            </a:r>
          </a:p>
          <a:p>
            <a:pPr marL="171450" indent="-171450">
              <a:buFont typeface="Arial" panose="020B0604020202020204" pitchFamily="34" charset="0"/>
              <a:buChar char="•"/>
            </a:pPr>
            <a:r>
              <a:rPr lang="en-US" sz="1000" dirty="0">
                <a:solidFill>
                  <a:srgbClr val="002060"/>
                </a:solidFill>
              </a:rPr>
              <a:t>Karnal</a:t>
            </a:r>
          </a:p>
          <a:p>
            <a:pPr marL="171450" indent="-171450">
              <a:buFont typeface="Arial" panose="020B0604020202020204" pitchFamily="34" charset="0"/>
              <a:buChar char="•"/>
            </a:pPr>
            <a:r>
              <a:rPr lang="en-US" sz="1000" dirty="0" err="1">
                <a:solidFill>
                  <a:srgbClr val="002060"/>
                </a:solidFill>
              </a:rPr>
              <a:t>Kharar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Kheda</a:t>
            </a:r>
          </a:p>
          <a:p>
            <a:pPr marL="171450" indent="-171450">
              <a:buFont typeface="Arial" panose="020B0604020202020204" pitchFamily="34" charset="0"/>
              <a:buChar char="•"/>
            </a:pPr>
            <a:r>
              <a:rPr lang="en-US" sz="1000" dirty="0">
                <a:solidFill>
                  <a:srgbClr val="002060"/>
                </a:solidFill>
              </a:rPr>
              <a:t>Kolkata</a:t>
            </a:r>
          </a:p>
          <a:p>
            <a:pPr marL="171450" indent="-171450">
              <a:buFont typeface="Arial" panose="020B0604020202020204" pitchFamily="34" charset="0"/>
              <a:buChar char="•"/>
            </a:pPr>
            <a:r>
              <a:rPr lang="en-US" sz="1000" dirty="0">
                <a:solidFill>
                  <a:srgbClr val="002060"/>
                </a:solidFill>
              </a:rPr>
              <a:t>Kollam</a:t>
            </a:r>
          </a:p>
          <a:p>
            <a:pPr marL="171450" indent="-171450">
              <a:buFont typeface="Arial" panose="020B0604020202020204" pitchFamily="34" charset="0"/>
              <a:buChar char="•"/>
            </a:pPr>
            <a:r>
              <a:rPr lang="en-US" sz="1000" dirty="0">
                <a:solidFill>
                  <a:srgbClr val="002060"/>
                </a:solidFill>
              </a:rPr>
              <a:t>Kota</a:t>
            </a:r>
          </a:p>
          <a:p>
            <a:pPr marL="171450" indent="-171450">
              <a:buFont typeface="Arial" panose="020B0604020202020204" pitchFamily="34" charset="0"/>
              <a:buChar char="•"/>
            </a:pPr>
            <a:r>
              <a:rPr lang="en-US" sz="1000" dirty="0">
                <a:solidFill>
                  <a:srgbClr val="002060"/>
                </a:solidFill>
              </a:rPr>
              <a:t>Lucknow</a:t>
            </a:r>
          </a:p>
          <a:p>
            <a:pPr marL="171450" indent="-171450">
              <a:buFont typeface="Arial" panose="020B0604020202020204" pitchFamily="34" charset="0"/>
              <a:buChar char="•"/>
            </a:pPr>
            <a:r>
              <a:rPr lang="en-US" sz="1000" dirty="0">
                <a:solidFill>
                  <a:srgbClr val="002060"/>
                </a:solidFill>
              </a:rPr>
              <a:t>Ludhiana</a:t>
            </a:r>
          </a:p>
          <a:p>
            <a:pPr marL="171450" indent="-171450">
              <a:buFont typeface="Arial" panose="020B0604020202020204" pitchFamily="34" charset="0"/>
              <a:buChar char="•"/>
            </a:pPr>
            <a:r>
              <a:rPr lang="en-US" sz="1000" dirty="0">
                <a:solidFill>
                  <a:srgbClr val="002060"/>
                </a:solidFill>
              </a:rPr>
              <a:t>Mangalore</a:t>
            </a:r>
          </a:p>
          <a:p>
            <a:pPr marL="171450" indent="-171450">
              <a:buFont typeface="Arial" panose="020B0604020202020204" pitchFamily="34" charset="0"/>
              <a:buChar char="•"/>
            </a:pPr>
            <a:r>
              <a:rPr lang="en-US" sz="1000" dirty="0">
                <a:solidFill>
                  <a:srgbClr val="002060"/>
                </a:solidFill>
              </a:rPr>
              <a:t>Meerut</a:t>
            </a:r>
          </a:p>
          <a:p>
            <a:pPr marL="171450" indent="-171450">
              <a:buFont typeface="Arial" panose="020B0604020202020204" pitchFamily="34" charset="0"/>
              <a:buChar char="•"/>
            </a:pPr>
            <a:r>
              <a:rPr lang="en-US" sz="1000" dirty="0">
                <a:solidFill>
                  <a:srgbClr val="002060"/>
                </a:solidFill>
              </a:rPr>
              <a:t>Mirzapur</a:t>
            </a:r>
          </a:p>
          <a:p>
            <a:pPr marL="171450" indent="-171450">
              <a:buFont typeface="Arial" panose="020B0604020202020204" pitchFamily="34" charset="0"/>
              <a:buChar char="•"/>
            </a:pPr>
            <a:r>
              <a:rPr lang="en-US" sz="1000" dirty="0">
                <a:solidFill>
                  <a:srgbClr val="002060"/>
                </a:solidFill>
              </a:rPr>
              <a:t>Mohali</a:t>
            </a:r>
          </a:p>
          <a:p>
            <a:pPr marL="171450" indent="-171450">
              <a:buFont typeface="Arial" panose="020B0604020202020204" pitchFamily="34" charset="0"/>
              <a:buChar char="•"/>
            </a:pPr>
            <a:r>
              <a:rPr lang="en-US" sz="1000" dirty="0">
                <a:solidFill>
                  <a:srgbClr val="002060"/>
                </a:solidFill>
              </a:rPr>
              <a:t>Mumbai</a:t>
            </a:r>
          </a:p>
          <a:p>
            <a:pPr marL="171450" indent="-171450">
              <a:buFont typeface="Arial" panose="020B0604020202020204" pitchFamily="34" charset="0"/>
              <a:buChar char="•"/>
            </a:pPr>
            <a:r>
              <a:rPr lang="en-US" sz="1000" dirty="0" err="1">
                <a:solidFill>
                  <a:srgbClr val="002060"/>
                </a:solidFill>
              </a:rPr>
              <a:t>Muzaffurpur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Mysore</a:t>
            </a:r>
          </a:p>
          <a:p>
            <a:pPr marL="171450" indent="-171450">
              <a:buFont typeface="Arial" panose="020B0604020202020204" pitchFamily="34" charset="0"/>
              <a:buChar char="•"/>
            </a:pPr>
            <a:r>
              <a:rPr lang="en-US" sz="1000" dirty="0">
                <a:solidFill>
                  <a:srgbClr val="002060"/>
                </a:solidFill>
              </a:rPr>
              <a:t>Nagpur</a:t>
            </a:r>
          </a:p>
          <a:p>
            <a:pPr marL="171450" indent="-171450">
              <a:buFont typeface="Arial" panose="020B0604020202020204" pitchFamily="34" charset="0"/>
              <a:buChar char="•"/>
            </a:pPr>
            <a:r>
              <a:rPr lang="en-US" sz="1000" dirty="0">
                <a:solidFill>
                  <a:srgbClr val="002060"/>
                </a:solidFill>
              </a:rPr>
              <a:t>Nashik</a:t>
            </a:r>
          </a:p>
          <a:p>
            <a:pPr marL="171450" indent="-171450">
              <a:buFont typeface="Arial" panose="020B0604020202020204" pitchFamily="34" charset="0"/>
              <a:buChar char="•"/>
            </a:pPr>
            <a:r>
              <a:rPr lang="en-US" sz="1000" dirty="0">
                <a:solidFill>
                  <a:srgbClr val="002060"/>
                </a:solidFill>
              </a:rPr>
              <a:t>Navi Mumbai</a:t>
            </a:r>
          </a:p>
          <a:p>
            <a:pPr marL="171450" indent="-171450">
              <a:buFont typeface="Arial" panose="020B0604020202020204" pitchFamily="34" charset="0"/>
              <a:buChar char="•"/>
            </a:pPr>
            <a:r>
              <a:rPr lang="en-US" sz="1000" dirty="0">
                <a:solidFill>
                  <a:srgbClr val="002060"/>
                </a:solidFill>
              </a:rPr>
              <a:t>Noida</a:t>
            </a:r>
          </a:p>
          <a:p>
            <a:pPr marL="171450" indent="-171450">
              <a:buFont typeface="Arial" panose="020B0604020202020204" pitchFamily="34" charset="0"/>
              <a:buChar char="•"/>
            </a:pPr>
            <a:r>
              <a:rPr lang="en-US" sz="1000" dirty="0">
                <a:solidFill>
                  <a:srgbClr val="002060"/>
                </a:solidFill>
              </a:rPr>
              <a:t>Panchkula</a:t>
            </a:r>
          </a:p>
          <a:p>
            <a:pPr marL="171450" indent="-171450">
              <a:buFont typeface="Arial" panose="020B0604020202020204" pitchFamily="34" charset="0"/>
              <a:buChar char="•"/>
            </a:pPr>
            <a:r>
              <a:rPr lang="en-US" sz="1000" dirty="0" err="1">
                <a:solidFill>
                  <a:srgbClr val="002060"/>
                </a:solidFill>
              </a:rPr>
              <a:t>Panvel</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Patna</a:t>
            </a:r>
          </a:p>
        </p:txBody>
      </p:sp>
      <p:sp>
        <p:nvSpPr>
          <p:cNvPr id="16" name="TextBox 15">
            <a:extLst>
              <a:ext uri="{FF2B5EF4-FFF2-40B4-BE49-F238E27FC236}">
                <a16:creationId xmlns:a16="http://schemas.microsoft.com/office/drawing/2014/main" id="{6DA08D06-6FE0-6147-FF1A-7ECA2E6C0B37}"/>
              </a:ext>
            </a:extLst>
          </p:cNvPr>
          <p:cNvSpPr txBox="1"/>
          <p:nvPr/>
        </p:nvSpPr>
        <p:spPr>
          <a:xfrm>
            <a:off x="10393979" y="1728632"/>
            <a:ext cx="1567881" cy="3970318"/>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solidFill>
                  <a:srgbClr val="002060"/>
                </a:solidFill>
              </a:rPr>
              <a:t>Pmpri</a:t>
            </a:r>
            <a:r>
              <a:rPr lang="en-US" sz="1200" dirty="0">
                <a:solidFill>
                  <a:srgbClr val="002060"/>
                </a:solidFill>
              </a:rPr>
              <a:t>-Chinchwad</a:t>
            </a:r>
          </a:p>
          <a:p>
            <a:pPr marL="171450" indent="-171450">
              <a:buFont typeface="Arial" panose="020B0604020202020204" pitchFamily="34" charset="0"/>
              <a:buChar char="•"/>
            </a:pPr>
            <a:r>
              <a:rPr lang="en-US" sz="1200" dirty="0">
                <a:solidFill>
                  <a:srgbClr val="002060"/>
                </a:solidFill>
              </a:rPr>
              <a:t>Pune</a:t>
            </a:r>
          </a:p>
          <a:p>
            <a:pPr marL="171450" indent="-171450">
              <a:buFont typeface="Arial" panose="020B0604020202020204" pitchFamily="34" charset="0"/>
              <a:buChar char="•"/>
            </a:pPr>
            <a:r>
              <a:rPr lang="en-US" sz="1200" dirty="0" err="1">
                <a:solidFill>
                  <a:srgbClr val="002060"/>
                </a:solidFill>
              </a:rPr>
              <a:t>Purnea</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Raipur</a:t>
            </a:r>
          </a:p>
          <a:p>
            <a:pPr marL="171450" indent="-171450">
              <a:buFont typeface="Arial" panose="020B0604020202020204" pitchFamily="34" charset="0"/>
              <a:buChar char="•"/>
            </a:pPr>
            <a:r>
              <a:rPr lang="en-US" sz="1200" dirty="0">
                <a:solidFill>
                  <a:srgbClr val="002060"/>
                </a:solidFill>
              </a:rPr>
              <a:t>Ranchi</a:t>
            </a:r>
          </a:p>
          <a:p>
            <a:pPr marL="171450" indent="-171450">
              <a:buFont typeface="Arial" panose="020B0604020202020204" pitchFamily="34" charset="0"/>
              <a:buChar char="•"/>
            </a:pPr>
            <a:r>
              <a:rPr lang="en-US" sz="1200" dirty="0">
                <a:solidFill>
                  <a:srgbClr val="002060"/>
                </a:solidFill>
              </a:rPr>
              <a:t>Ranga Reddy</a:t>
            </a:r>
          </a:p>
          <a:p>
            <a:pPr marL="171450" indent="-171450">
              <a:buFont typeface="Arial" panose="020B0604020202020204" pitchFamily="34" charset="0"/>
              <a:buChar char="•"/>
            </a:pPr>
            <a:r>
              <a:rPr lang="en-US" sz="1200" dirty="0">
                <a:solidFill>
                  <a:srgbClr val="002060"/>
                </a:solidFill>
              </a:rPr>
              <a:t>Rohtak</a:t>
            </a:r>
          </a:p>
          <a:p>
            <a:pPr marL="171450" indent="-171450">
              <a:buFont typeface="Arial" panose="020B0604020202020204" pitchFamily="34" charset="0"/>
              <a:buChar char="•"/>
            </a:pPr>
            <a:r>
              <a:rPr lang="en-US" sz="1200" dirty="0">
                <a:solidFill>
                  <a:srgbClr val="002060"/>
                </a:solidFill>
              </a:rPr>
              <a:t>Roorkee</a:t>
            </a:r>
          </a:p>
          <a:p>
            <a:pPr marL="171450" indent="-171450">
              <a:buFont typeface="Arial" panose="020B0604020202020204" pitchFamily="34" charset="0"/>
              <a:buChar char="•"/>
            </a:pPr>
            <a:r>
              <a:rPr lang="en-US" sz="1200" dirty="0" err="1">
                <a:solidFill>
                  <a:srgbClr val="002060"/>
                </a:solidFill>
              </a:rPr>
              <a:t>Rudrapur</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Salem</a:t>
            </a:r>
          </a:p>
          <a:p>
            <a:pPr marL="171450" indent="-171450">
              <a:buFont typeface="Arial" panose="020B0604020202020204" pitchFamily="34" charset="0"/>
              <a:buChar char="•"/>
            </a:pPr>
            <a:r>
              <a:rPr lang="en-US" sz="1200" dirty="0" err="1">
                <a:solidFill>
                  <a:srgbClr val="002060"/>
                </a:solidFill>
              </a:rPr>
              <a:t>Samastipur</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Surat</a:t>
            </a:r>
          </a:p>
          <a:p>
            <a:pPr marL="171450" indent="-171450">
              <a:buFont typeface="Arial" panose="020B0604020202020204" pitchFamily="34" charset="0"/>
              <a:buChar char="•"/>
            </a:pPr>
            <a:r>
              <a:rPr lang="en-US" sz="1200" dirty="0">
                <a:solidFill>
                  <a:srgbClr val="002060"/>
                </a:solidFill>
              </a:rPr>
              <a:t>Thane</a:t>
            </a:r>
          </a:p>
          <a:p>
            <a:pPr marL="171450" indent="-171450">
              <a:buFont typeface="Arial" panose="020B0604020202020204" pitchFamily="34" charset="0"/>
              <a:buChar char="•"/>
            </a:pPr>
            <a:r>
              <a:rPr lang="en-US" sz="1200" dirty="0">
                <a:solidFill>
                  <a:srgbClr val="002060"/>
                </a:solidFill>
              </a:rPr>
              <a:t>Udupi</a:t>
            </a:r>
          </a:p>
          <a:p>
            <a:pPr marL="171450" indent="-171450">
              <a:buFont typeface="Arial" panose="020B0604020202020204" pitchFamily="34" charset="0"/>
              <a:buChar char="•"/>
            </a:pPr>
            <a:r>
              <a:rPr lang="en-US" sz="1200" dirty="0">
                <a:solidFill>
                  <a:srgbClr val="002060"/>
                </a:solidFill>
              </a:rPr>
              <a:t>Vadodara</a:t>
            </a:r>
          </a:p>
          <a:p>
            <a:pPr marL="171450" indent="-171450">
              <a:buFont typeface="Arial" panose="020B0604020202020204" pitchFamily="34" charset="0"/>
              <a:buChar char="•"/>
            </a:pPr>
            <a:r>
              <a:rPr lang="en-US" sz="1200" dirty="0">
                <a:solidFill>
                  <a:srgbClr val="002060"/>
                </a:solidFill>
              </a:rPr>
              <a:t>Valsad</a:t>
            </a:r>
          </a:p>
          <a:p>
            <a:pPr marL="171450" indent="-171450">
              <a:buFont typeface="Arial" panose="020B0604020202020204" pitchFamily="34" charset="0"/>
              <a:buChar char="•"/>
            </a:pPr>
            <a:r>
              <a:rPr lang="en-US" sz="1200" dirty="0">
                <a:solidFill>
                  <a:srgbClr val="002060"/>
                </a:solidFill>
              </a:rPr>
              <a:t>Varanasi</a:t>
            </a:r>
          </a:p>
          <a:p>
            <a:pPr marL="171450" indent="-171450">
              <a:buFont typeface="Arial" panose="020B0604020202020204" pitchFamily="34" charset="0"/>
              <a:buChar char="•"/>
            </a:pPr>
            <a:r>
              <a:rPr lang="en-US" sz="1200" dirty="0">
                <a:solidFill>
                  <a:srgbClr val="002060"/>
                </a:solidFill>
              </a:rPr>
              <a:t>Warangal</a:t>
            </a:r>
          </a:p>
          <a:p>
            <a:pPr marL="171450" indent="-171450">
              <a:buFont typeface="Arial" panose="020B0604020202020204" pitchFamily="34" charset="0"/>
              <a:buChar char="•"/>
            </a:pPr>
            <a:r>
              <a:rPr lang="en-US" sz="1200" dirty="0" err="1">
                <a:solidFill>
                  <a:srgbClr val="002060"/>
                </a:solidFill>
              </a:rPr>
              <a:t>Yamunanagar</a:t>
            </a:r>
            <a:endParaRPr lang="en-US" sz="1200" dirty="0">
              <a:solidFill>
                <a:srgbClr val="002060"/>
              </a:solidFill>
            </a:endParaRPr>
          </a:p>
          <a:p>
            <a:pPr marL="171450" indent="-171450">
              <a:buFont typeface="Arial" panose="020B0604020202020204" pitchFamily="34" charset="0"/>
              <a:buChar char="•"/>
            </a:pPr>
            <a:r>
              <a:rPr lang="en-US" sz="1200" dirty="0" err="1">
                <a:solidFill>
                  <a:srgbClr val="002060"/>
                </a:solidFill>
              </a:rPr>
              <a:t>Zirakpur</a:t>
            </a:r>
            <a:endParaRPr lang="en-US" sz="1200" dirty="0">
              <a:solidFill>
                <a:srgbClr val="002060"/>
              </a:solidFill>
            </a:endParaRPr>
          </a:p>
          <a:p>
            <a:pPr marL="171450" indent="-171450">
              <a:buFont typeface="Arial" panose="020B0604020202020204" pitchFamily="34" charset="0"/>
              <a:buChar char="•"/>
            </a:pPr>
            <a:endParaRPr lang="en-US" sz="1200" dirty="0">
              <a:solidFill>
                <a:srgbClr val="002060"/>
              </a:solidFill>
            </a:endParaRPr>
          </a:p>
        </p:txBody>
      </p:sp>
      <p:pic>
        <p:nvPicPr>
          <p:cNvPr id="18" name="Picture 17">
            <a:extLst>
              <a:ext uri="{FF2B5EF4-FFF2-40B4-BE49-F238E27FC236}">
                <a16:creationId xmlns:a16="http://schemas.microsoft.com/office/drawing/2014/main" id="{E9CF8A76-D280-320E-4774-9CFA5CA8E505}"/>
              </a:ext>
            </a:extLst>
          </p:cNvPr>
          <p:cNvPicPr>
            <a:picLocks noChangeAspect="1"/>
          </p:cNvPicPr>
          <p:nvPr/>
        </p:nvPicPr>
        <p:blipFill>
          <a:blip r:embed="rId3"/>
          <a:stretch>
            <a:fillRect/>
          </a:stretch>
        </p:blipFill>
        <p:spPr>
          <a:xfrm>
            <a:off x="571000" y="1806931"/>
            <a:ext cx="7130832" cy="4477169"/>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9B83-0F66-0649-4EA0-B31A58EDFA13}"/>
              </a:ext>
            </a:extLst>
          </p:cNvPr>
          <p:cNvSpPr>
            <a:spLocks noGrp="1"/>
          </p:cNvSpPr>
          <p:nvPr>
            <p:ph type="title"/>
          </p:nvPr>
        </p:nvSpPr>
        <p:spPr>
          <a:xfrm>
            <a:off x="554183" y="466622"/>
            <a:ext cx="7689272" cy="713230"/>
          </a:xfrm>
        </p:spPr>
        <p:txBody>
          <a:bodyPr>
            <a:normAutofit/>
          </a:bodyPr>
          <a:lstStyle/>
          <a:p>
            <a:pPr algn="l"/>
            <a:r>
              <a:rPr lang="en-US" sz="3600" b="0" i="0" dirty="0">
                <a:solidFill>
                  <a:schemeClr val="bg1"/>
                </a:solidFill>
                <a:effectLst/>
                <a:latin typeface="Söhne"/>
              </a:rPr>
              <a:t>Car Price distribution over time</a:t>
            </a:r>
            <a:endParaRPr lang="en-US" sz="3600" i="1" cap="none" dirty="0">
              <a:solidFill>
                <a:schemeClr val="bg1"/>
              </a:solidFill>
            </a:endParaRPr>
          </a:p>
        </p:txBody>
      </p:sp>
      <p:sp>
        <p:nvSpPr>
          <p:cNvPr id="3" name="Slide Number Placeholder 2">
            <a:extLst>
              <a:ext uri="{FF2B5EF4-FFF2-40B4-BE49-F238E27FC236}">
                <a16:creationId xmlns:a16="http://schemas.microsoft.com/office/drawing/2014/main" id="{49AC85E6-0008-EB7B-2A7A-9AA67D659FA1}"/>
              </a:ext>
            </a:extLst>
          </p:cNvPr>
          <p:cNvSpPr>
            <a:spLocks noGrp="1"/>
          </p:cNvSpPr>
          <p:nvPr>
            <p:ph type="sldNum" sz="quarter" idx="12"/>
          </p:nvPr>
        </p:nvSpPr>
        <p:spPr/>
        <p:txBody>
          <a:bodyPr>
            <a:normAutofit/>
          </a:bodyPr>
          <a:lstStyle/>
          <a:p>
            <a:fld id="{B5CEABB6-07DC-46E8-9B57-56EC44A396E5}" type="slidenum">
              <a:rPr lang="en-US" smtClean="0"/>
              <a:pPr/>
              <a:t>6</a:t>
            </a:fld>
            <a:endParaRPr lang="en-US" dirty="0"/>
          </a:p>
        </p:txBody>
      </p:sp>
      <p:pic>
        <p:nvPicPr>
          <p:cNvPr id="8" name="Picture 7" descr="A graph with a line going up&#10;&#10;Description automatically generated">
            <a:extLst>
              <a:ext uri="{FF2B5EF4-FFF2-40B4-BE49-F238E27FC236}">
                <a16:creationId xmlns:a16="http://schemas.microsoft.com/office/drawing/2014/main" id="{338BD927-65CA-79B8-F7AF-6446D5B3ED0B}"/>
              </a:ext>
            </a:extLst>
          </p:cNvPr>
          <p:cNvPicPr>
            <a:picLocks noChangeAspect="1"/>
          </p:cNvPicPr>
          <p:nvPr/>
        </p:nvPicPr>
        <p:blipFill>
          <a:blip r:embed="rId2"/>
          <a:stretch>
            <a:fillRect/>
          </a:stretch>
        </p:blipFill>
        <p:spPr>
          <a:xfrm>
            <a:off x="346365" y="2673927"/>
            <a:ext cx="5720848" cy="3432508"/>
          </a:xfrm>
          <a:prstGeom prst="rect">
            <a:avLst/>
          </a:prstGeom>
        </p:spPr>
      </p:pic>
      <p:pic>
        <p:nvPicPr>
          <p:cNvPr id="10" name="Picture 9" descr="A diagram of a graph&#10;&#10;Description automatically generated">
            <a:extLst>
              <a:ext uri="{FF2B5EF4-FFF2-40B4-BE49-F238E27FC236}">
                <a16:creationId xmlns:a16="http://schemas.microsoft.com/office/drawing/2014/main" id="{7CFF046B-A69F-B1EB-BB32-047C49B1576F}"/>
              </a:ext>
            </a:extLst>
          </p:cNvPr>
          <p:cNvPicPr>
            <a:picLocks noChangeAspect="1"/>
          </p:cNvPicPr>
          <p:nvPr/>
        </p:nvPicPr>
        <p:blipFill>
          <a:blip r:embed="rId3"/>
          <a:stretch>
            <a:fillRect/>
          </a:stretch>
        </p:blipFill>
        <p:spPr>
          <a:xfrm>
            <a:off x="6469972" y="2673927"/>
            <a:ext cx="5261319" cy="3507546"/>
          </a:xfrm>
          <a:prstGeom prst="rect">
            <a:avLst/>
          </a:prstGeom>
        </p:spPr>
      </p:pic>
      <p:sp>
        <p:nvSpPr>
          <p:cNvPr id="12" name="TextBox 11">
            <a:extLst>
              <a:ext uri="{FF2B5EF4-FFF2-40B4-BE49-F238E27FC236}">
                <a16:creationId xmlns:a16="http://schemas.microsoft.com/office/drawing/2014/main" id="{B8A7D0A4-51DC-321F-8748-89613D0AE228}"/>
              </a:ext>
            </a:extLst>
          </p:cNvPr>
          <p:cNvSpPr txBox="1"/>
          <p:nvPr/>
        </p:nvSpPr>
        <p:spPr>
          <a:xfrm>
            <a:off x="6469972" y="1977100"/>
            <a:ext cx="5261319" cy="523220"/>
          </a:xfrm>
          <a:prstGeom prst="rect">
            <a:avLst/>
          </a:prstGeom>
          <a:solidFill>
            <a:schemeClr val="accent2">
              <a:lumMod val="40000"/>
              <a:lumOff val="60000"/>
            </a:schemeClr>
          </a:solidFill>
        </p:spPr>
        <p:txBody>
          <a:bodyPr wrap="square" rtlCol="0" anchor="ctr">
            <a:spAutoFit/>
          </a:bodyPr>
          <a:lstStyle/>
          <a:p>
            <a:pPr>
              <a:buFont typeface="Arial" panose="020B0604020202020204" pitchFamily="34" charset="0"/>
              <a:buChar char="•"/>
            </a:pPr>
            <a:r>
              <a:rPr lang="en-US" sz="1400" b="0" i="0" dirty="0">
                <a:solidFill>
                  <a:schemeClr val="bg1"/>
                </a:solidFill>
                <a:effectLst/>
                <a:latin typeface="Söhne"/>
              </a:rPr>
              <a:t> The box plot analysis revealed significant variations in average car prices across different years.</a:t>
            </a:r>
          </a:p>
        </p:txBody>
      </p:sp>
      <p:sp>
        <p:nvSpPr>
          <p:cNvPr id="14" name="TextBox 13">
            <a:extLst>
              <a:ext uri="{FF2B5EF4-FFF2-40B4-BE49-F238E27FC236}">
                <a16:creationId xmlns:a16="http://schemas.microsoft.com/office/drawing/2014/main" id="{95EC5911-2A13-2EB8-BCA1-4657D82190DA}"/>
              </a:ext>
            </a:extLst>
          </p:cNvPr>
          <p:cNvSpPr txBox="1"/>
          <p:nvPr/>
        </p:nvSpPr>
        <p:spPr>
          <a:xfrm>
            <a:off x="554183" y="1271129"/>
            <a:ext cx="5541817" cy="1169551"/>
          </a:xfrm>
          <a:prstGeom prst="rect">
            <a:avLst/>
          </a:prstGeom>
          <a:noFill/>
        </p:spPr>
        <p:txBody>
          <a:bodyPr wrap="square" rtlCol="0" anchor="ctr">
            <a:spAutoFit/>
          </a:bodyPr>
          <a:lstStyle/>
          <a:p>
            <a:pPr algn="l">
              <a:buFont typeface="Arial" panose="020B0604020202020204" pitchFamily="34" charset="0"/>
              <a:buChar char="•"/>
            </a:pPr>
            <a:r>
              <a:rPr lang="en-US" sz="1400" b="0" i="0" dirty="0">
                <a:solidFill>
                  <a:schemeClr val="bg1"/>
                </a:solidFill>
                <a:effectLst/>
                <a:latin typeface="Söhne"/>
              </a:rPr>
              <a:t> The largest increase occurs between 2018 and 2019, indicating a significant jump in car prices during that period.</a:t>
            </a:r>
          </a:p>
          <a:p>
            <a:pPr algn="l">
              <a:buFont typeface="Arial" panose="020B0604020202020204" pitchFamily="34" charset="0"/>
              <a:buChar char="•"/>
            </a:pPr>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The smallest increase is observed from 2020 to 2021, although prices still continue to rise.</a:t>
            </a:r>
          </a:p>
        </p:txBody>
      </p:sp>
    </p:spTree>
    <p:extLst>
      <p:ext uri="{BB962C8B-B14F-4D97-AF65-F5344CB8AC3E}">
        <p14:creationId xmlns:p14="http://schemas.microsoft.com/office/powerpoint/2010/main" val="3615671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EF6C00-0210-28B5-C4E3-4FCE428A5A01}"/>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6" name="Picture 5">
            <a:extLst>
              <a:ext uri="{FF2B5EF4-FFF2-40B4-BE49-F238E27FC236}">
                <a16:creationId xmlns:a16="http://schemas.microsoft.com/office/drawing/2014/main" id="{4D6CB68E-4A8D-0A35-DECC-ACCEC85C41ED}"/>
              </a:ext>
            </a:extLst>
          </p:cNvPr>
          <p:cNvPicPr>
            <a:picLocks noChangeAspect="1"/>
          </p:cNvPicPr>
          <p:nvPr/>
        </p:nvPicPr>
        <p:blipFill>
          <a:blip r:embed="rId2"/>
          <a:stretch>
            <a:fillRect/>
          </a:stretch>
        </p:blipFill>
        <p:spPr>
          <a:xfrm>
            <a:off x="2834165" y="1613140"/>
            <a:ext cx="7618894" cy="4855704"/>
          </a:xfrm>
          <a:prstGeom prst="rect">
            <a:avLst/>
          </a:prstGeom>
        </p:spPr>
      </p:pic>
      <p:sp>
        <p:nvSpPr>
          <p:cNvPr id="8" name="Title 1">
            <a:extLst>
              <a:ext uri="{FF2B5EF4-FFF2-40B4-BE49-F238E27FC236}">
                <a16:creationId xmlns:a16="http://schemas.microsoft.com/office/drawing/2014/main" id="{A44D5F85-5BA5-376A-62E1-A21B6F5F1B4F}"/>
              </a:ext>
            </a:extLst>
          </p:cNvPr>
          <p:cNvSpPr txBox="1">
            <a:spLocks/>
          </p:cNvSpPr>
          <p:nvPr/>
        </p:nvSpPr>
        <p:spPr>
          <a:xfrm>
            <a:off x="3409160" y="389156"/>
            <a:ext cx="6468904" cy="386699"/>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1"/>
                </a:solidFill>
                <a:effectLst/>
                <a:latin typeface="Söhne"/>
              </a:rPr>
              <a:t>Average price by make and year</a:t>
            </a:r>
            <a:endParaRPr lang="en-US" sz="2800" i="1" cap="none" dirty="0">
              <a:solidFill>
                <a:schemeClr val="bg1"/>
              </a:solidFill>
            </a:endParaRPr>
          </a:p>
        </p:txBody>
      </p:sp>
      <p:sp>
        <p:nvSpPr>
          <p:cNvPr id="2" name="TextBox 1">
            <a:extLst>
              <a:ext uri="{FF2B5EF4-FFF2-40B4-BE49-F238E27FC236}">
                <a16:creationId xmlns:a16="http://schemas.microsoft.com/office/drawing/2014/main" id="{83F222CC-CDFF-A346-E6CD-4D0035D6B613}"/>
              </a:ext>
            </a:extLst>
          </p:cNvPr>
          <p:cNvSpPr txBox="1"/>
          <p:nvPr/>
        </p:nvSpPr>
        <p:spPr>
          <a:xfrm>
            <a:off x="2834165" y="789710"/>
            <a:ext cx="6864017" cy="646331"/>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chemeClr val="bg1"/>
                </a:solidFill>
                <a:effectLst/>
                <a:latin typeface="Söhne"/>
              </a:rPr>
              <a:t>Honda and Hyundai show more stable pricing trends over the years, while Land Rover, Volkswagen exhibit more significant fluctuations.</a:t>
            </a:r>
          </a:p>
          <a:p>
            <a:pPr marL="171450" indent="-171450">
              <a:buFont typeface="Arial" panose="020B0604020202020204" pitchFamily="34" charset="0"/>
              <a:buChar char="•"/>
            </a:pPr>
            <a:r>
              <a:rPr lang="en-US" sz="1200" b="0" i="0" dirty="0">
                <a:solidFill>
                  <a:schemeClr val="bg1"/>
                </a:solidFill>
                <a:effectLst/>
                <a:latin typeface="Söhne"/>
              </a:rPr>
              <a:t>Luxury brands like Audi, BMW, Mercedes-Benz, and Land Rover tend to have higher average prices</a:t>
            </a:r>
            <a:endParaRPr lang="en-US" sz="1200" dirty="0">
              <a:solidFill>
                <a:schemeClr val="bg1"/>
              </a:solidFill>
            </a:endParaRPr>
          </a:p>
        </p:txBody>
      </p:sp>
    </p:spTree>
    <p:extLst>
      <p:ext uri="{BB962C8B-B14F-4D97-AF65-F5344CB8AC3E}">
        <p14:creationId xmlns:p14="http://schemas.microsoft.com/office/powerpoint/2010/main" val="289574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295897" y="346362"/>
            <a:ext cx="6449786" cy="570263"/>
          </a:xfrm>
        </p:spPr>
        <p:txBody>
          <a:bodyPr>
            <a:normAutofit fontScale="90000"/>
          </a:bodyPr>
          <a:lstStyle/>
          <a:p>
            <a:r>
              <a:rPr lang="en-US" sz="3200" b="0" i="0" dirty="0">
                <a:solidFill>
                  <a:schemeClr val="bg1"/>
                </a:solidFill>
                <a:effectLst/>
                <a:latin typeface="Söhne"/>
              </a:rPr>
              <a:t>Engine size vs. price</a:t>
            </a:r>
            <a:endParaRPr lang="en-US" sz="3200" dirty="0">
              <a:solidFill>
                <a:schemeClr val="bg1"/>
              </a:solidFill>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normAutofit/>
          </a:bodyPr>
          <a:lstStyle/>
          <a:p>
            <a:fld id="{B5CEABB6-07DC-46E8-9B57-56EC44A396E5}" type="slidenum">
              <a:rPr lang="en-US" smtClean="0"/>
              <a:pPr/>
              <a:t>8</a:t>
            </a:fld>
            <a:endParaRPr lang="en-US" dirty="0"/>
          </a:p>
        </p:txBody>
      </p:sp>
      <p:pic>
        <p:nvPicPr>
          <p:cNvPr id="8" name="Picture 7" descr="A graph with a red line&#10;&#10;Description automatically generated">
            <a:extLst>
              <a:ext uri="{FF2B5EF4-FFF2-40B4-BE49-F238E27FC236}">
                <a16:creationId xmlns:a16="http://schemas.microsoft.com/office/drawing/2014/main" id="{DC8B572F-5823-D88E-C1FC-57689387BF7D}"/>
              </a:ext>
            </a:extLst>
          </p:cNvPr>
          <p:cNvPicPr>
            <a:picLocks noChangeAspect="1"/>
          </p:cNvPicPr>
          <p:nvPr/>
        </p:nvPicPr>
        <p:blipFill>
          <a:blip r:embed="rId3"/>
          <a:stretch>
            <a:fillRect/>
          </a:stretch>
        </p:blipFill>
        <p:spPr>
          <a:xfrm>
            <a:off x="2275429" y="1811874"/>
            <a:ext cx="7474893" cy="4484936"/>
          </a:xfrm>
          <a:prstGeom prst="rect">
            <a:avLst/>
          </a:prstGeom>
        </p:spPr>
      </p:pic>
      <p:sp>
        <p:nvSpPr>
          <p:cNvPr id="9" name="TextBox 8">
            <a:extLst>
              <a:ext uri="{FF2B5EF4-FFF2-40B4-BE49-F238E27FC236}">
                <a16:creationId xmlns:a16="http://schemas.microsoft.com/office/drawing/2014/main" id="{E9FEAFC3-B49F-5387-0139-FF7AF3F47B46}"/>
              </a:ext>
            </a:extLst>
          </p:cNvPr>
          <p:cNvSpPr txBox="1"/>
          <p:nvPr/>
        </p:nvSpPr>
        <p:spPr>
          <a:xfrm>
            <a:off x="2410691" y="1041084"/>
            <a:ext cx="7204371" cy="646331"/>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chemeClr val="bg1"/>
                </a:solidFill>
                <a:effectLst/>
                <a:latin typeface="Söhne"/>
              </a:rPr>
              <a:t>The linear regression map indicates a positive relationship between engine size and price. As engine size increases, there's a tendency for the price of cars to also increase. </a:t>
            </a:r>
          </a:p>
          <a:p>
            <a:pPr marL="171450" indent="-171450">
              <a:buFont typeface="Arial" panose="020B0604020202020204" pitchFamily="34" charset="0"/>
              <a:buChar char="•"/>
            </a:pPr>
            <a:r>
              <a:rPr lang="en-US" sz="1200" b="0" i="0" dirty="0">
                <a:solidFill>
                  <a:schemeClr val="bg1"/>
                </a:solidFill>
                <a:effectLst/>
                <a:latin typeface="Söhne"/>
              </a:rPr>
              <a:t>This suggests that larger engine sizes are often associated with higher-priced vehicles.</a:t>
            </a:r>
            <a:endParaRPr lang="en-US" sz="1200" dirty="0">
              <a:solidFill>
                <a:schemeClr val="bg1"/>
              </a:solidFill>
            </a:endParaRPr>
          </a:p>
        </p:txBody>
      </p:sp>
      <p:sp>
        <p:nvSpPr>
          <p:cNvPr id="10" name="TextBox 9">
            <a:extLst>
              <a:ext uri="{FF2B5EF4-FFF2-40B4-BE49-F238E27FC236}">
                <a16:creationId xmlns:a16="http://schemas.microsoft.com/office/drawing/2014/main" id="{ED89D966-37DD-2A75-82F7-67592249BFD6}"/>
              </a:ext>
            </a:extLst>
          </p:cNvPr>
          <p:cNvSpPr txBox="1"/>
          <p:nvPr/>
        </p:nvSpPr>
        <p:spPr>
          <a:xfrm>
            <a:off x="9850933" y="2366674"/>
            <a:ext cx="1789500" cy="2677656"/>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F9F9F9"/>
                </a:solidFill>
                <a:effectLst/>
                <a:latin typeface="Söhne"/>
              </a:rPr>
              <a:t>The coefficient of determination (R²) associated with the regression model quantifies the proportion of variance in price that can be explained by changes in engine size.</a:t>
            </a:r>
          </a:p>
          <a:p>
            <a:endParaRPr lang="en-US" sz="1200" dirty="0">
              <a:solidFill>
                <a:srgbClr val="F9F9F9"/>
              </a:solidFill>
              <a:latin typeface="Söhne"/>
            </a:endParaRPr>
          </a:p>
          <a:p>
            <a:pPr marL="171450" indent="-171450">
              <a:buFont typeface="Arial" panose="020B0604020202020204" pitchFamily="34" charset="0"/>
              <a:buChar char="•"/>
            </a:pPr>
            <a:r>
              <a:rPr lang="en-US" sz="1200" b="0" i="0" dirty="0">
                <a:solidFill>
                  <a:srgbClr val="F9F9F9"/>
                </a:solidFill>
                <a:effectLst/>
                <a:latin typeface="Söhne"/>
              </a:rPr>
              <a:t> A higher R² value indicates a stronger relationship between the variables.</a:t>
            </a:r>
            <a:endParaRPr lang="en-US" sz="1200" dirty="0">
              <a:solidFill>
                <a:schemeClr val="bg1"/>
              </a:solidFill>
            </a:endParaRPr>
          </a:p>
        </p:txBody>
      </p:sp>
    </p:spTree>
    <p:extLst>
      <p:ext uri="{BB962C8B-B14F-4D97-AF65-F5344CB8AC3E}">
        <p14:creationId xmlns:p14="http://schemas.microsoft.com/office/powerpoint/2010/main" val="30032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E4AB-DFA6-C463-E26F-5D98B73AB19D}"/>
              </a:ext>
            </a:extLst>
          </p:cNvPr>
          <p:cNvSpPr>
            <a:spLocks noGrp="1"/>
          </p:cNvSpPr>
          <p:nvPr>
            <p:ph type="title"/>
          </p:nvPr>
        </p:nvSpPr>
        <p:spPr>
          <a:xfrm>
            <a:off x="986744" y="655874"/>
            <a:ext cx="9389288" cy="821852"/>
          </a:xfrm>
        </p:spPr>
        <p:txBody>
          <a:bodyPr>
            <a:normAutofit fontScale="90000"/>
          </a:bodyPr>
          <a:lstStyle/>
          <a:p>
            <a:r>
              <a:rPr lang="en-US" dirty="0"/>
              <a:t>Price by Drivetrain and Year</a:t>
            </a:r>
            <a:br>
              <a:rPr lang="en-US" dirty="0"/>
            </a:br>
            <a:endParaRPr lang="en-US" dirty="0"/>
          </a:p>
        </p:txBody>
      </p:sp>
      <p:sp>
        <p:nvSpPr>
          <p:cNvPr id="3" name="Slide Number Placeholder 2">
            <a:extLst>
              <a:ext uri="{FF2B5EF4-FFF2-40B4-BE49-F238E27FC236}">
                <a16:creationId xmlns:a16="http://schemas.microsoft.com/office/drawing/2014/main" id="{91A3D405-87B2-A307-B772-212201D28024}"/>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CE6A7950-84F9-0EFC-803E-AF706C654DD2}"/>
              </a:ext>
            </a:extLst>
          </p:cNvPr>
          <p:cNvPicPr>
            <a:picLocks noChangeAspect="1"/>
          </p:cNvPicPr>
          <p:nvPr/>
        </p:nvPicPr>
        <p:blipFill>
          <a:blip r:embed="rId2"/>
          <a:stretch>
            <a:fillRect/>
          </a:stretch>
        </p:blipFill>
        <p:spPr>
          <a:xfrm>
            <a:off x="1149926" y="1856404"/>
            <a:ext cx="6749919" cy="4499946"/>
          </a:xfrm>
          <a:prstGeom prst="rect">
            <a:avLst/>
          </a:prstGeom>
        </p:spPr>
      </p:pic>
      <p:sp>
        <p:nvSpPr>
          <p:cNvPr id="8" name="TextBox 7">
            <a:extLst>
              <a:ext uri="{FF2B5EF4-FFF2-40B4-BE49-F238E27FC236}">
                <a16:creationId xmlns:a16="http://schemas.microsoft.com/office/drawing/2014/main" id="{C6A5598A-E508-0E4F-E58D-36954C400A4C}"/>
              </a:ext>
            </a:extLst>
          </p:cNvPr>
          <p:cNvSpPr txBox="1"/>
          <p:nvPr/>
        </p:nvSpPr>
        <p:spPr>
          <a:xfrm>
            <a:off x="8039636" y="2228940"/>
            <a:ext cx="2073159" cy="3754874"/>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bg1"/>
                </a:solidFill>
                <a:effectLst/>
                <a:latin typeface="Söhne"/>
              </a:rPr>
              <a:t> AWD vehicles consistently commanded higher prices compared to FWD and RWD vehicles, indicating perceived value and market demand for all-wheel-drive systems.</a:t>
            </a:r>
          </a:p>
          <a:p>
            <a:pPr algn="l"/>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Prices of AWD and RWD vehicles generally increased over the years, possibly due to technological advancements or changes in consumer preferences.</a:t>
            </a:r>
          </a:p>
          <a:p>
            <a:endParaRPr lang="en-US" sz="1400" dirty="0">
              <a:solidFill>
                <a:schemeClr val="bg1"/>
              </a:solidFill>
            </a:endParaRPr>
          </a:p>
        </p:txBody>
      </p:sp>
    </p:spTree>
    <p:extLst>
      <p:ext uri="{BB962C8B-B14F-4D97-AF65-F5344CB8AC3E}">
        <p14:creationId xmlns:p14="http://schemas.microsoft.com/office/powerpoint/2010/main" val="2350786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TM04033929[[fn=Slate]]</Template>
  <TotalTime>166</TotalTime>
  <Words>861</Words>
  <Application>Microsoft Office PowerPoint</Application>
  <PresentationFormat>Widescreen</PresentationFormat>
  <Paragraphs>156</Paragraphs>
  <Slides>14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Calisto MT</vt:lpstr>
      <vt:lpstr>Söhne</vt:lpstr>
      <vt:lpstr>var(--jp-code-font-family)</vt:lpstr>
      <vt:lpstr>Wingdings 2</vt:lpstr>
      <vt:lpstr>Slate</vt:lpstr>
      <vt:lpstr>Vehicle Analysis Empowering consumers to make informed decisions when purchasing a car</vt:lpstr>
      <vt:lpstr>Objectives</vt:lpstr>
      <vt:lpstr>Overview of the Dataset  Total Records: 1,874 Vehicle Makes: Audi, BMW, Honda, Hyundai, Land Rover, Mercedes-Benz, Toyota, and Volkswagen Price ranges: $7,794 – $152,925 Locations: Data pertains to vehicles primarily located in India. Years: Data covers vehicles manufactured between 2017 and 2021. Drivetrains: All Wheel Drive, Front Wheel Drive, Rear Wheel Drive Transmissions: Automatic vs. Manual Fuel Types: vehicles in the dataset are classified as either petrol or diesel.</vt:lpstr>
      <vt:lpstr>Distribution of car makes</vt:lpstr>
      <vt:lpstr>PowerPoint Presentation</vt:lpstr>
      <vt:lpstr>Car Price distribution over time</vt:lpstr>
      <vt:lpstr>PowerPoint Presentation</vt:lpstr>
      <vt:lpstr>Engine size vs. price</vt:lpstr>
      <vt:lpstr>Price by Drivetrain and Year </vt:lpstr>
      <vt:lpstr>Transmission vs. price</vt:lpstr>
      <vt:lpstr>Fuel type vs. price</vt:lpstr>
      <vt:lpstr>Seating capacity vs. price</vt:lpstr>
      <vt:lpstr>Conclusion and key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values</dc:title>
  <dc:creator>anna</dc:creator>
  <cp:lastModifiedBy>anna ramer</cp:lastModifiedBy>
  <cp:revision>7</cp:revision>
  <dcterms:created xsi:type="dcterms:W3CDTF">2024-02-12T23:38:28Z</dcterms:created>
  <dcterms:modified xsi:type="dcterms:W3CDTF">2024-02-14T02:08:44Z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